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432" r:id="rId4"/>
    <p:sldId id="434" r:id="rId5"/>
    <p:sldId id="435" r:id="rId6"/>
    <p:sldId id="475" r:id="rId7"/>
    <p:sldId id="523" r:id="rId8"/>
    <p:sldId id="524" r:id="rId9"/>
    <p:sldId id="533" r:id="rId10"/>
    <p:sldId id="534" r:id="rId11"/>
    <p:sldId id="526" r:id="rId12"/>
    <p:sldId id="535" r:id="rId13"/>
    <p:sldId id="527" r:id="rId14"/>
    <p:sldId id="536" r:id="rId15"/>
    <p:sldId id="537" r:id="rId16"/>
    <p:sldId id="538" r:id="rId17"/>
    <p:sldId id="539" r:id="rId18"/>
    <p:sldId id="540" r:id="rId19"/>
    <p:sldId id="541" r:id="rId20"/>
    <p:sldId id="542" r:id="rId21"/>
    <p:sldId id="543" r:id="rId22"/>
    <p:sldId id="544" r:id="rId23"/>
    <p:sldId id="545" r:id="rId24"/>
    <p:sldId id="546" r:id="rId25"/>
    <p:sldId id="547" r:id="rId26"/>
    <p:sldId id="548" r:id="rId27"/>
    <p:sldId id="549" r:id="rId28"/>
    <p:sldId id="450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3" userDrawn="1">
          <p15:clr>
            <a:srgbClr val="A4A3A4"/>
          </p15:clr>
        </p15:guide>
        <p15:guide id="2" orient="horz" pos="1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9FAE"/>
    <a:srgbClr val="FF0000"/>
    <a:srgbClr val="89CA7F"/>
    <a:srgbClr val="76C4A5"/>
    <a:srgbClr val="32A8B2"/>
    <a:srgbClr val="89CA7D"/>
    <a:srgbClr val="65BE8B"/>
    <a:srgbClr val="58B990"/>
    <a:srgbClr val="32AC9F"/>
    <a:srgbClr val="C9A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58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72" y="102"/>
      </p:cViewPr>
      <p:guideLst>
        <p:guide pos="3843"/>
        <p:guide orient="horz" pos="1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92D09-6E53-4EE3-94EA-323CDEEA173D}" type="datetimeFigureOut">
              <a:rPr lang="zh-CN" altLang="en-US" smtClean="0"/>
              <a:t>2025/2/24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3550C-0EAD-42A3-AC8C-7F87D0B3B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73FCBD-2478-4DA3-8A2B-85FC5CC916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.xml"/><Relationship Id="rId7" Type="http://schemas.openxmlformats.org/officeDocument/2006/relationships/image" Target="../media/image9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4.jpeg"/><Relationship Id="rId5" Type="http://schemas.openxmlformats.org/officeDocument/2006/relationships/tags" Target="../tags/tag7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3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707124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870014" y="1490902"/>
            <a:ext cx="5037663" cy="839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/>
            <a:r>
              <a:rPr lang="en-US" altLang="zh-CN" sz="4800" b="1">
                <a:gradFill>
                  <a:gsLst>
                    <a:gs pos="100000">
                      <a:srgbClr val="89CA7D"/>
                    </a:gs>
                    <a:gs pos="0">
                      <a:srgbClr val="0B9FAE"/>
                    </a:gs>
                  </a:gsLst>
                  <a:lin ang="0" scaled="1"/>
                </a:gradFill>
                <a:latin typeface="iekie jianheiti" panose="020F0502020204030204"/>
                <a:ea typeface="+mn-ea"/>
                <a:cs typeface="+mn-ea"/>
                <a:sym typeface="+mn-lt"/>
              </a:rPr>
              <a:t>Online shop artist</a:t>
            </a:r>
            <a:endParaRPr kumimoji="0" lang="zh-CN" altLang="zh-CN" sz="48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89CA7D"/>
                  </a:gs>
                  <a:gs pos="0">
                    <a:srgbClr val="0B9FAE"/>
                  </a:gs>
                </a:gsLst>
                <a:lin ang="0" scaled="1"/>
              </a:gradFill>
              <a:effectLst/>
              <a:uLnTx/>
              <a:uFillTx/>
              <a:latin typeface="iekie jianheiti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870014" y="2216492"/>
            <a:ext cx="495373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 </a:t>
            </a:r>
            <a:r>
              <a:rPr lang="zh-CN" altLang="en-US" sz="6000" b="1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店 美 </a:t>
            </a:r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</a:t>
            </a:r>
            <a:endParaRPr lang="zh-CN" altLang="en-US" sz="60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7" grpId="0"/>
      <p:bldP spid="39" grpId="0" animBg="1"/>
      <p:bldP spid="41" grpId="0"/>
      <p:bldP spid="42" grpId="0"/>
      <p:bldP spid="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1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885" y="701675"/>
            <a:ext cx="3434080" cy="340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5630" y="701675"/>
            <a:ext cx="3182620" cy="340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2915" y="701675"/>
            <a:ext cx="3787140" cy="341058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462405" y="1155700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五、任务实施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818005" y="4726940"/>
            <a:ext cx="996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图一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598160" y="4726940"/>
            <a:ext cx="996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图二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9473565" y="4707890"/>
            <a:ext cx="996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图三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灯片编号占位符 3"/>
          <p:cNvSpPr>
            <a:spLocks noGrp="1"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C19E75E-6663-4DF6-8780-5FA1457FEFCA}" type="slidenum">
              <a:rPr lang="zh-CN" altLang="en-US" smtClean="0"/>
              <a:t>11</a:t>
            </a:fld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1025275" y="1300479"/>
            <a:ext cx="5551577" cy="5557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4</a:t>
            </a:r>
            <a:r>
              <a:rPr lang="zh-CN" altLang="en-US" sz="2000" dirty="0"/>
              <a:t>）添加商品和广告信息。选择横排文字工具</a:t>
            </a:r>
            <a:r>
              <a:rPr lang="en-US" altLang="zh-CN" sz="2000" dirty="0"/>
              <a:t> </a:t>
            </a:r>
            <a:r>
              <a:rPr lang="zh-CN" altLang="en-US" sz="2000" dirty="0"/>
              <a:t>，输入商品名称</a:t>
            </a:r>
            <a:r>
              <a:rPr lang="en-US" altLang="zh-CN" sz="2000" dirty="0"/>
              <a:t>“</a:t>
            </a:r>
            <a:r>
              <a:rPr lang="en-US" altLang="zh-CN" sz="2000" dirty="0" err="1"/>
              <a:t>instox</a:t>
            </a:r>
            <a:r>
              <a:rPr lang="en-US" altLang="zh-CN" sz="2000" dirty="0"/>
              <a:t> mini</a:t>
            </a:r>
            <a:r>
              <a:rPr lang="zh-CN" altLang="en-US" sz="2000" dirty="0"/>
              <a:t>拍立得</a:t>
            </a:r>
            <a:r>
              <a:rPr lang="en-US" altLang="zh-CN" sz="2000" dirty="0"/>
              <a:t>”</a:t>
            </a:r>
            <a:r>
              <a:rPr lang="zh-CN" altLang="en-US" sz="2000" dirty="0"/>
              <a:t>，设置字体为</a:t>
            </a:r>
            <a:r>
              <a:rPr lang="en-US" altLang="zh-CN" sz="2000" dirty="0"/>
              <a:t>“</a:t>
            </a:r>
            <a:r>
              <a:rPr lang="zh-CN" altLang="en-US" sz="2000" dirty="0"/>
              <a:t>微软雅黑</a:t>
            </a:r>
            <a:r>
              <a:rPr lang="en-US" altLang="zh-CN" sz="2000" dirty="0"/>
              <a:t>”</a:t>
            </a:r>
            <a:r>
              <a:rPr lang="zh-CN" altLang="en-US" sz="2000" dirty="0"/>
              <a:t>，字号为</a:t>
            </a:r>
            <a:r>
              <a:rPr lang="en-US" altLang="zh-CN" sz="2000" dirty="0"/>
              <a:t>“32</a:t>
            </a:r>
            <a:r>
              <a:rPr lang="zh-CN" altLang="en-US" sz="2000" dirty="0"/>
              <a:t>点</a:t>
            </a:r>
            <a:r>
              <a:rPr lang="en-US" altLang="zh-CN" sz="2000" dirty="0"/>
              <a:t>”</a:t>
            </a:r>
            <a:r>
              <a:rPr lang="zh-CN" altLang="en-US" sz="2000" dirty="0"/>
              <a:t>，颜色为蓝色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45</a:t>
            </a:r>
            <a:r>
              <a:rPr lang="zh-CN" altLang="en-US" sz="2000" dirty="0"/>
              <a:t>、</a:t>
            </a:r>
            <a:r>
              <a:rPr lang="en-US" altLang="zh-CN" sz="2000" dirty="0"/>
              <a:t>66</a:t>
            </a:r>
            <a:r>
              <a:rPr lang="zh-CN" altLang="en-US" sz="2000" dirty="0"/>
              <a:t>、</a:t>
            </a:r>
            <a:r>
              <a:rPr lang="en-US" altLang="zh-CN" sz="2000" dirty="0"/>
              <a:t>109</a:t>
            </a:r>
            <a:r>
              <a:rPr lang="zh-CN" altLang="en-US" sz="2000" dirty="0"/>
              <a:t>）。选择直线工具，填充设置为蓝色，在商品名称下面画一条直线。然后选择圆角矩形工具，填充设置为蓝色，纵向绘制一个圆角矩形。复制该图层，并调整圆角矩形的大小，做三个纵向圆角矩形作为装饰。最后在下方接着输入促销信息</a:t>
            </a:r>
            <a:r>
              <a:rPr lang="en-US" altLang="zh-CN" sz="2000" dirty="0"/>
              <a:t>“</a:t>
            </a:r>
            <a:r>
              <a:rPr lang="zh-CN" altLang="en-US" sz="2000" dirty="0"/>
              <a:t>独一无二</a:t>
            </a:r>
            <a:r>
              <a:rPr lang="en-US" altLang="zh-CN" sz="2000" dirty="0"/>
              <a:t> </a:t>
            </a:r>
            <a:r>
              <a:rPr lang="zh-CN" altLang="en-US" sz="2000" dirty="0"/>
              <a:t>生活全记录</a:t>
            </a:r>
            <a:r>
              <a:rPr lang="en-US" altLang="zh-CN" sz="2000" dirty="0"/>
              <a:t>”</a:t>
            </a:r>
            <a:r>
              <a:rPr lang="zh-CN" altLang="en-US" sz="2000" dirty="0"/>
              <a:t>，设置字体为</a:t>
            </a:r>
            <a:r>
              <a:rPr lang="en-US" altLang="zh-CN" sz="2000" dirty="0"/>
              <a:t>“</a:t>
            </a:r>
            <a:r>
              <a:rPr lang="zh-CN" altLang="en-US" sz="2000" dirty="0"/>
              <a:t>微软雅黑</a:t>
            </a:r>
            <a:r>
              <a:rPr lang="en-US" altLang="zh-CN" sz="2000" dirty="0"/>
              <a:t>”</a:t>
            </a:r>
            <a:r>
              <a:rPr lang="zh-CN" altLang="en-US" sz="2000" dirty="0"/>
              <a:t>，字号为</a:t>
            </a:r>
            <a:r>
              <a:rPr lang="en-US" altLang="zh-CN" sz="2000" dirty="0"/>
              <a:t>“92</a:t>
            </a:r>
            <a:r>
              <a:rPr lang="zh-CN" altLang="en-US" sz="2000" dirty="0"/>
              <a:t>点</a:t>
            </a:r>
            <a:r>
              <a:rPr lang="en-US" altLang="zh-CN" sz="2000" dirty="0"/>
              <a:t>”</a:t>
            </a:r>
            <a:r>
              <a:rPr lang="zh-CN" altLang="en-US" sz="2000" dirty="0"/>
              <a:t>，颜色为蓝色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45</a:t>
            </a:r>
            <a:r>
              <a:rPr lang="zh-CN" altLang="en-US" sz="2000" dirty="0"/>
              <a:t>、</a:t>
            </a:r>
            <a:r>
              <a:rPr lang="en-US" altLang="zh-CN" sz="2000" dirty="0"/>
              <a:t>66</a:t>
            </a:r>
            <a:r>
              <a:rPr lang="zh-CN" altLang="en-US" sz="2000" dirty="0"/>
              <a:t>、</a:t>
            </a:r>
            <a:r>
              <a:rPr lang="en-US" altLang="zh-CN" sz="2000" dirty="0"/>
              <a:t>109</a:t>
            </a:r>
            <a:r>
              <a:rPr lang="zh-CN" altLang="en-US" sz="2000" dirty="0"/>
              <a:t>），并为文字添加【投影】、【描边】样式。如图</a:t>
            </a:r>
            <a:r>
              <a:rPr lang="en-US" altLang="zh-CN" sz="2000" dirty="0"/>
              <a:t>1</a:t>
            </a:r>
            <a:r>
              <a:rPr lang="zh-CN" altLang="en-US" sz="2000" dirty="0"/>
              <a:t>所示。</a:t>
            </a:r>
          </a:p>
        </p:txBody>
      </p:sp>
      <p:pic>
        <p:nvPicPr>
          <p:cNvPr id="435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8215" y="824230"/>
            <a:ext cx="4588510" cy="5001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灯片编号占位符 3"/>
          <p:cNvSpPr>
            <a:spLocks noGrp="1"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C19E75E-6663-4DF6-8780-5FA1457FEFCA}" type="slidenum">
              <a:rPr lang="zh-CN" altLang="en-US" smtClean="0"/>
              <a:t>12</a:t>
            </a:fld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1263533" y="1289858"/>
            <a:ext cx="6014431" cy="577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5</a:t>
            </a:r>
            <a:r>
              <a:rPr lang="zh-CN" altLang="en-US" sz="2000" dirty="0"/>
              <a:t>）选择圆角矩形工具，描边设置为蓝色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80</a:t>
            </a:r>
            <a:r>
              <a:rPr lang="zh-CN" altLang="en-US" sz="2000" dirty="0"/>
              <a:t>、</a:t>
            </a:r>
            <a:r>
              <a:rPr lang="en-US" altLang="zh-CN" sz="2000" dirty="0"/>
              <a:t>117</a:t>
            </a:r>
            <a:r>
              <a:rPr lang="zh-CN" altLang="en-US" sz="2000" dirty="0"/>
              <a:t>、</a:t>
            </a:r>
            <a:r>
              <a:rPr lang="en-US" altLang="zh-CN" sz="2000" dirty="0"/>
              <a:t>193</a:t>
            </a:r>
            <a:r>
              <a:rPr lang="zh-CN" altLang="en-US" sz="2000" dirty="0"/>
              <a:t>），取消填充，绘制一个圆角矩形。在矩形框内添加商品促销信息</a:t>
            </a:r>
            <a:r>
              <a:rPr lang="en-US" altLang="zh-CN" sz="2000" dirty="0"/>
              <a:t>“</a:t>
            </a:r>
            <a:r>
              <a:rPr lang="zh-CN" altLang="en-US" sz="2000" dirty="0"/>
              <a:t>双十一限时抢购</a:t>
            </a:r>
            <a:r>
              <a:rPr lang="en-US" altLang="zh-CN" sz="2000" dirty="0"/>
              <a:t> · </a:t>
            </a:r>
            <a:r>
              <a:rPr lang="zh-CN" altLang="en-US" sz="2000" dirty="0"/>
              <a:t>大额券等你来抢！</a:t>
            </a:r>
            <a:r>
              <a:rPr lang="en-US" altLang="zh-CN" sz="2000" dirty="0"/>
              <a:t>”</a:t>
            </a:r>
            <a:r>
              <a:rPr lang="zh-CN" altLang="en-US" sz="2000" dirty="0"/>
              <a:t>，设置字体为</a:t>
            </a:r>
            <a:r>
              <a:rPr lang="en-US" altLang="zh-CN" sz="2000" dirty="0"/>
              <a:t>“</a:t>
            </a:r>
            <a:r>
              <a:rPr lang="zh-CN" altLang="en-US" sz="2000" dirty="0"/>
              <a:t>微软雅黑</a:t>
            </a:r>
            <a:r>
              <a:rPr lang="en-US" altLang="zh-CN" sz="2000" dirty="0"/>
              <a:t>”</a:t>
            </a:r>
            <a:r>
              <a:rPr lang="zh-CN" altLang="en-US" sz="2000" dirty="0"/>
              <a:t>，字号为</a:t>
            </a:r>
            <a:r>
              <a:rPr lang="en-US" altLang="zh-CN" sz="2000" dirty="0"/>
              <a:t>“27</a:t>
            </a:r>
            <a:r>
              <a:rPr lang="zh-CN" altLang="en-US" sz="2000" dirty="0"/>
              <a:t>点</a:t>
            </a:r>
            <a:r>
              <a:rPr lang="en-US" altLang="zh-CN" sz="2000" dirty="0"/>
              <a:t>”</a:t>
            </a:r>
            <a:r>
              <a:rPr lang="zh-CN" altLang="en-US" sz="2000" dirty="0"/>
              <a:t>，颜色为橙红色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193</a:t>
            </a:r>
            <a:r>
              <a:rPr lang="zh-CN" altLang="en-US" sz="2000" dirty="0"/>
              <a:t>、</a:t>
            </a:r>
            <a:r>
              <a:rPr lang="en-US" altLang="zh-CN" sz="2000" dirty="0"/>
              <a:t>55</a:t>
            </a:r>
            <a:r>
              <a:rPr lang="zh-CN" altLang="en-US" sz="2000" dirty="0"/>
              <a:t>、</a:t>
            </a:r>
            <a:r>
              <a:rPr lang="en-US" altLang="zh-CN" sz="2000" dirty="0"/>
              <a:t>1</a:t>
            </a:r>
            <a:r>
              <a:rPr lang="zh-CN" altLang="en-US" sz="2000" dirty="0"/>
              <a:t>）。接着选择椭圆工具，借助</a:t>
            </a:r>
            <a:r>
              <a:rPr lang="en-US" altLang="zh-CN" sz="2000" dirty="0"/>
              <a:t>Shift</a:t>
            </a:r>
            <a:r>
              <a:rPr lang="zh-CN" altLang="en-US" sz="2000" dirty="0"/>
              <a:t>键画一个正圆，颜色为蓝色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63</a:t>
            </a:r>
            <a:r>
              <a:rPr lang="zh-CN" altLang="en-US" sz="2000" dirty="0"/>
              <a:t>、</a:t>
            </a:r>
            <a:r>
              <a:rPr lang="en-US" altLang="zh-CN" sz="2000" dirty="0"/>
              <a:t>93</a:t>
            </a:r>
            <a:r>
              <a:rPr lang="zh-CN" altLang="en-US" sz="2000" dirty="0"/>
              <a:t>、</a:t>
            </a:r>
            <a:r>
              <a:rPr lang="en-US" altLang="zh-CN" sz="2000" dirty="0"/>
              <a:t>153</a:t>
            </a:r>
            <a:r>
              <a:rPr lang="zh-CN" altLang="en-US" sz="2000" dirty="0"/>
              <a:t>），在圆形右侧输入文字</a:t>
            </a:r>
            <a:r>
              <a:rPr lang="en-US" altLang="zh-CN" sz="2000" dirty="0"/>
              <a:t>“</a:t>
            </a:r>
            <a:r>
              <a:rPr lang="zh-CN" altLang="en-US" sz="2000" dirty="0"/>
              <a:t>即拍即得</a:t>
            </a:r>
            <a:r>
              <a:rPr lang="en-US" altLang="zh-CN" sz="2000" dirty="0"/>
              <a:t>”</a:t>
            </a:r>
            <a:r>
              <a:rPr lang="zh-CN" altLang="en-US" sz="2000" dirty="0"/>
              <a:t>，设置字体为</a:t>
            </a:r>
            <a:r>
              <a:rPr lang="en-US" altLang="zh-CN" sz="2000" dirty="0"/>
              <a:t>“</a:t>
            </a:r>
            <a:r>
              <a:rPr lang="zh-CN" altLang="en-US" sz="2000" dirty="0"/>
              <a:t>微软雅黑</a:t>
            </a:r>
            <a:r>
              <a:rPr lang="en-US" altLang="zh-CN" sz="2000" dirty="0"/>
              <a:t>”</a:t>
            </a:r>
            <a:r>
              <a:rPr lang="zh-CN" altLang="en-US" sz="2000" dirty="0"/>
              <a:t>，字号为</a:t>
            </a:r>
            <a:r>
              <a:rPr lang="en-US" altLang="zh-CN" sz="2000" dirty="0"/>
              <a:t>“33</a:t>
            </a:r>
            <a:r>
              <a:rPr lang="zh-CN" altLang="en-US" sz="2000" dirty="0"/>
              <a:t>点</a:t>
            </a:r>
            <a:r>
              <a:rPr lang="en-US" altLang="zh-CN" sz="2000" dirty="0"/>
              <a:t>”</a:t>
            </a:r>
            <a:r>
              <a:rPr lang="zh-CN" altLang="en-US" sz="2000" dirty="0"/>
              <a:t>，颜色为蓝色。在文字下方绘制两个蓝色的空心圆，圆内加上</a:t>
            </a:r>
            <a:r>
              <a:rPr lang="en-US" altLang="zh-CN" sz="2000" dirty="0"/>
              <a:t>“&lt;”</a:t>
            </a:r>
            <a:r>
              <a:rPr lang="zh-CN" altLang="en-US" sz="2000" dirty="0"/>
              <a:t>、</a:t>
            </a:r>
            <a:r>
              <a:rPr lang="en-US" altLang="zh-CN" sz="2000" dirty="0"/>
              <a:t>“&gt;”</a:t>
            </a:r>
            <a:r>
              <a:rPr lang="zh-CN" altLang="en-US" sz="2000" dirty="0"/>
              <a:t>符号。最后将素材中的</a:t>
            </a:r>
            <a:r>
              <a:rPr lang="en-US" altLang="zh-CN" sz="2000" dirty="0"/>
              <a:t>“</a:t>
            </a:r>
            <a:r>
              <a:rPr lang="zh-CN" altLang="en-US" sz="2000" dirty="0"/>
              <a:t>拍立得</a:t>
            </a:r>
            <a:r>
              <a:rPr lang="en-US" altLang="zh-CN" sz="2000" dirty="0"/>
              <a:t>-1”</a:t>
            </a:r>
            <a:r>
              <a:rPr lang="zh-CN" altLang="en-US" sz="2000" dirty="0"/>
              <a:t>添加到广告区，使用快捷键【</a:t>
            </a:r>
            <a:r>
              <a:rPr lang="en-US" altLang="zh-CN" sz="2000" dirty="0" err="1"/>
              <a:t>Ctrl+T</a:t>
            </a:r>
            <a:r>
              <a:rPr lang="zh-CN" altLang="en-US" sz="2000" dirty="0"/>
              <a:t>】调整其大小和位置，并为其添加投影效果，商品广告区页面最终效果如图</a:t>
            </a:r>
            <a:r>
              <a:rPr lang="en-US" altLang="zh-CN" sz="2000" dirty="0"/>
              <a:t>1</a:t>
            </a:r>
            <a:r>
              <a:rPr lang="zh-CN" altLang="en-US" sz="2000" dirty="0"/>
              <a:t>所示。</a:t>
            </a:r>
          </a:p>
        </p:txBody>
      </p:sp>
      <p:pic>
        <p:nvPicPr>
          <p:cNvPr id="438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5810" y="824230"/>
            <a:ext cx="3162300" cy="50012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灯片编号占位符 3"/>
          <p:cNvSpPr>
            <a:spLocks noGrp="1"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C19E75E-6663-4DF6-8780-5FA1457FEFCA}" type="slidenum">
              <a:rPr lang="zh-CN" altLang="en-US" smtClean="0"/>
              <a:t>13</a:t>
            </a:fld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1160941" y="1998807"/>
            <a:ext cx="3463694" cy="50825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6</a:t>
            </a:r>
            <a:r>
              <a:rPr lang="zh-CN" altLang="en-US" sz="2000" dirty="0"/>
              <a:t>）制作优惠券页面，该页面制作的操作步骤可参考项目五实训一</a:t>
            </a:r>
            <a:r>
              <a:rPr lang="en-US" altLang="zh-CN" sz="2000" dirty="0"/>
              <a:t>“</a:t>
            </a:r>
            <a:r>
              <a:rPr lang="zh-CN" altLang="en-US" sz="2000" dirty="0"/>
              <a:t>电脑包详情页</a:t>
            </a:r>
            <a:r>
              <a:rPr lang="en-US" altLang="zh-CN" sz="2000" dirty="0"/>
              <a:t>”</a:t>
            </a:r>
            <a:r>
              <a:rPr lang="zh-CN" altLang="en-US" sz="2000" dirty="0"/>
              <a:t>优惠券页面的制作，页面中用到的深蓝色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58</a:t>
            </a:r>
            <a:r>
              <a:rPr lang="zh-CN" altLang="en-US" sz="2000" dirty="0"/>
              <a:t>、</a:t>
            </a:r>
            <a:r>
              <a:rPr lang="en-US" altLang="zh-CN" sz="2000" dirty="0"/>
              <a:t>85</a:t>
            </a:r>
            <a:r>
              <a:rPr lang="zh-CN" altLang="en-US" sz="2000" dirty="0"/>
              <a:t>、</a:t>
            </a:r>
            <a:r>
              <a:rPr lang="en-US" altLang="zh-CN" sz="2000" dirty="0"/>
              <a:t>141</a:t>
            </a:r>
            <a:r>
              <a:rPr lang="zh-CN" altLang="en-US" sz="2000" dirty="0"/>
              <a:t>），最终效果如图</a:t>
            </a:r>
            <a:r>
              <a:rPr lang="en-US" altLang="zh-CN" sz="2000" dirty="0"/>
              <a:t>1</a:t>
            </a:r>
            <a:r>
              <a:rPr lang="zh-CN" altLang="en-US" sz="2000" dirty="0"/>
              <a:t>所示。</a:t>
            </a:r>
          </a:p>
        </p:txBody>
      </p:sp>
      <p:pic>
        <p:nvPicPr>
          <p:cNvPr id="439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4150" y="560070"/>
            <a:ext cx="4378960" cy="5796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灯片编号占位符 3"/>
          <p:cNvSpPr>
            <a:spLocks noGrp="1"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C19E75E-6663-4DF6-8780-5FA1457FEFCA}" type="slidenum">
              <a:rPr lang="zh-CN" altLang="en-US" smtClean="0"/>
              <a:t>14</a:t>
            </a:fld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235585" y="533400"/>
            <a:ext cx="4396740" cy="49707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/>
              <a:t>（</a:t>
            </a:r>
            <a:r>
              <a:rPr lang="en-US" altLang="zh-CN" sz="2800"/>
              <a:t>7</a:t>
            </a:r>
            <a:r>
              <a:rPr lang="zh-CN" altLang="en-US" sz="2800"/>
              <a:t>）制作宝贝详情区，首先是商品的属性页面。该页面制作的操作步骤同样可参考项目五实训一</a:t>
            </a:r>
            <a:r>
              <a:rPr lang="en-US" altLang="zh-CN" sz="2800"/>
              <a:t>“</a:t>
            </a:r>
            <a:r>
              <a:rPr lang="zh-CN" altLang="en-US" sz="2800"/>
              <a:t>电脑包详情页</a:t>
            </a:r>
            <a:r>
              <a:rPr lang="en-US" altLang="zh-CN" sz="2800"/>
              <a:t>”</a:t>
            </a:r>
            <a:r>
              <a:rPr lang="zh-CN" altLang="en-US" sz="2800"/>
              <a:t>商品属性页面的制作，页面中用到的深蓝色</a:t>
            </a:r>
            <a:r>
              <a:rPr lang="en-US" altLang="zh-CN" sz="2800"/>
              <a:t>RGB</a:t>
            </a:r>
            <a:r>
              <a:rPr lang="zh-CN" altLang="en-US" sz="2800"/>
              <a:t>（</a:t>
            </a:r>
            <a:r>
              <a:rPr lang="en-US" altLang="zh-CN" sz="2800"/>
              <a:t>58</a:t>
            </a:r>
            <a:r>
              <a:rPr lang="zh-CN" altLang="en-US" sz="2800"/>
              <a:t>、</a:t>
            </a:r>
            <a:r>
              <a:rPr lang="en-US" altLang="zh-CN" sz="2800"/>
              <a:t>85</a:t>
            </a:r>
            <a:r>
              <a:rPr lang="zh-CN" altLang="en-US" sz="2800"/>
              <a:t>、</a:t>
            </a:r>
            <a:r>
              <a:rPr lang="en-US" altLang="zh-CN" sz="2800"/>
              <a:t>141</a:t>
            </a:r>
            <a:r>
              <a:rPr lang="zh-CN" altLang="en-US" sz="2800"/>
              <a:t>），最终效果如图所示。</a:t>
            </a:r>
          </a:p>
        </p:txBody>
      </p:sp>
      <p:pic>
        <p:nvPicPr>
          <p:cNvPr id="440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1615" y="533400"/>
            <a:ext cx="5036185" cy="469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638021" y="963549"/>
            <a:ext cx="7523018" cy="48793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8</a:t>
            </a:r>
            <a:r>
              <a:rPr lang="zh-CN" altLang="en-US" sz="2000" dirty="0"/>
              <a:t>）制作商品特点页面，仿照商品属性页面制作页面标题。选择圆角矩形工具，填充设置为绿色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161</a:t>
            </a:r>
            <a:r>
              <a:rPr lang="zh-CN" altLang="en-US" sz="2000" dirty="0"/>
              <a:t>、</a:t>
            </a:r>
            <a:r>
              <a:rPr lang="en-US" altLang="zh-CN" sz="2000" dirty="0"/>
              <a:t>218</a:t>
            </a:r>
            <a:r>
              <a:rPr lang="zh-CN" altLang="en-US" sz="2000" dirty="0"/>
              <a:t>、</a:t>
            </a:r>
            <a:r>
              <a:rPr lang="en-US" altLang="zh-CN" sz="2000" dirty="0"/>
              <a:t>196</a:t>
            </a:r>
            <a:r>
              <a:rPr lang="zh-CN" altLang="en-US" sz="2000" dirty="0"/>
              <a:t>），绘制一个圆角矩形当作背景。下面制作商品特点图的呈现，选择椭圆工具，取消填充设置，描边设置为白色，边线选择虚线，按下</a:t>
            </a:r>
            <a:r>
              <a:rPr lang="en-US" altLang="zh-CN" sz="2000" dirty="0"/>
              <a:t>Shift</a:t>
            </a:r>
            <a:r>
              <a:rPr lang="zh-CN" altLang="en-US" sz="2000" dirty="0"/>
              <a:t>键，绘制一个圆圈。接着填充也设置为白色，在刚刚画好的圆圈内再绘制一个白色实心圆。然后导入项目五实训二</a:t>
            </a:r>
            <a:r>
              <a:rPr lang="en-US" altLang="zh-CN" sz="2000" dirty="0"/>
              <a:t>“</a:t>
            </a:r>
            <a:r>
              <a:rPr lang="zh-CN" altLang="en-US" sz="2000" dirty="0"/>
              <a:t>特点</a:t>
            </a:r>
            <a:r>
              <a:rPr lang="en-US" altLang="zh-CN" sz="2000" dirty="0"/>
              <a:t>1”</a:t>
            </a:r>
            <a:r>
              <a:rPr lang="zh-CN" altLang="en-US" sz="2000" dirty="0"/>
              <a:t>素材，选中</a:t>
            </a:r>
            <a:r>
              <a:rPr lang="en-US" altLang="zh-CN" sz="2000" dirty="0"/>
              <a:t>“</a:t>
            </a:r>
            <a:r>
              <a:rPr lang="zh-CN" altLang="en-US" sz="2000" dirty="0"/>
              <a:t>特点</a:t>
            </a:r>
            <a:r>
              <a:rPr lang="en-US" altLang="zh-CN" sz="2000" dirty="0"/>
              <a:t>1”</a:t>
            </a:r>
            <a:r>
              <a:rPr lang="zh-CN" altLang="en-US" sz="2000" dirty="0"/>
              <a:t>图片图层，单击</a:t>
            </a:r>
            <a:r>
              <a:rPr lang="en-US" altLang="zh-CN" sz="2000" dirty="0"/>
              <a:t>“</a:t>
            </a:r>
            <a:r>
              <a:rPr lang="zh-CN" altLang="en-US" sz="2000" dirty="0"/>
              <a:t>图层</a:t>
            </a:r>
            <a:r>
              <a:rPr lang="en-US" altLang="zh-CN" sz="2000" dirty="0"/>
              <a:t>”|“</a:t>
            </a:r>
            <a:r>
              <a:rPr lang="zh-CN" altLang="en-US" sz="2000" dirty="0"/>
              <a:t>创建剪贴蒙版</a:t>
            </a:r>
            <a:r>
              <a:rPr lang="en-US" altLang="zh-CN" sz="2000" dirty="0"/>
              <a:t>”</a:t>
            </a:r>
            <a:r>
              <a:rPr lang="zh-CN" altLang="en-US" sz="2000" dirty="0"/>
              <a:t>命令，此处请注意，图片图层在上，椭圆图层在下创建剪贴蒙版。接着为图片配上必要的文字说明，选择横排文字工具</a:t>
            </a:r>
            <a:r>
              <a:rPr lang="en-US" altLang="zh-CN" sz="2000" dirty="0"/>
              <a:t> </a:t>
            </a:r>
            <a:r>
              <a:rPr lang="zh-CN" altLang="en-US" sz="2000" dirty="0"/>
              <a:t>，输入所需的文字，并为文字添加【描边】效果。选择直线工具，填充设置为深蓝色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58</a:t>
            </a:r>
            <a:r>
              <a:rPr lang="zh-CN" altLang="en-US" sz="2000" dirty="0"/>
              <a:t>、</a:t>
            </a:r>
            <a:r>
              <a:rPr lang="en-US" altLang="zh-CN" sz="2000" dirty="0"/>
              <a:t>85</a:t>
            </a:r>
            <a:r>
              <a:rPr lang="zh-CN" altLang="en-US" sz="2000" dirty="0"/>
              <a:t>、</a:t>
            </a:r>
            <a:r>
              <a:rPr lang="en-US" altLang="zh-CN" sz="2000" dirty="0"/>
              <a:t>141</a:t>
            </a:r>
            <a:r>
              <a:rPr lang="zh-CN" altLang="en-US" sz="2000" dirty="0"/>
              <a:t>），画两条短直线用于修饰文字。重复以上步骤，为商品添加四个特写图和必要的文字说明，最终效果如图所示。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462405" y="1155700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五、任务实施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0245" y="331470"/>
            <a:ext cx="4465955" cy="52349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96786" y="1652863"/>
            <a:ext cx="4458450" cy="44107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接着为图片配上必要的文字说明，选择横排文字工具</a:t>
            </a:r>
            <a:r>
              <a:rPr lang="en-US" altLang="zh-CN" sz="2000" dirty="0"/>
              <a:t> </a:t>
            </a:r>
            <a:r>
              <a:rPr lang="zh-CN" altLang="en-US" sz="2000" dirty="0"/>
              <a:t>，输入所需的文字，并为文字添加【描边】效果。选择直线工具，填充设置为深蓝色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58</a:t>
            </a:r>
            <a:r>
              <a:rPr lang="zh-CN" altLang="en-US" sz="2000" dirty="0"/>
              <a:t>、</a:t>
            </a:r>
            <a:r>
              <a:rPr lang="en-US" altLang="zh-CN" sz="2000" dirty="0"/>
              <a:t>85</a:t>
            </a:r>
            <a:r>
              <a:rPr lang="zh-CN" altLang="en-US" sz="2000" dirty="0"/>
              <a:t>、</a:t>
            </a:r>
            <a:r>
              <a:rPr lang="en-US" altLang="zh-CN" sz="2000" dirty="0"/>
              <a:t>141</a:t>
            </a:r>
            <a:r>
              <a:rPr lang="zh-CN" altLang="en-US" sz="2000" dirty="0"/>
              <a:t>），画两条短直线用于修饰文字。重复以上步骤，为商品添加四个特写图和必要的文字说明，最终效果如图所示。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970116" y="819062"/>
            <a:ext cx="7090757" cy="53428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9</a:t>
            </a:r>
            <a:r>
              <a:rPr lang="zh-CN" altLang="en-US" sz="2000" dirty="0"/>
              <a:t>）制作商品卖点页面。同样仿照商品属性页面制作页面标题。选择圆角矩形工具，填充设置为白色，描边设置为深蓝色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58</a:t>
            </a:r>
            <a:r>
              <a:rPr lang="zh-CN" altLang="en-US" sz="2000" dirty="0"/>
              <a:t>、</a:t>
            </a:r>
            <a:r>
              <a:rPr lang="en-US" altLang="zh-CN" sz="2000" dirty="0"/>
              <a:t>85</a:t>
            </a:r>
            <a:r>
              <a:rPr lang="zh-CN" altLang="en-US" sz="2000" dirty="0"/>
              <a:t>、</a:t>
            </a:r>
            <a:r>
              <a:rPr lang="en-US" altLang="zh-CN" sz="2000" dirty="0"/>
              <a:t>141</a:t>
            </a:r>
            <a:r>
              <a:rPr lang="zh-CN" altLang="en-US" sz="2000" dirty="0"/>
              <a:t>），边线选择虚线，画一个圆角矩形。然后导入项目五实训二</a:t>
            </a:r>
            <a:r>
              <a:rPr lang="en-US" altLang="zh-CN" sz="2000" dirty="0"/>
              <a:t>“</a:t>
            </a:r>
            <a:r>
              <a:rPr lang="zh-CN" altLang="en-US" sz="2000" dirty="0"/>
              <a:t>卖点</a:t>
            </a:r>
            <a:r>
              <a:rPr lang="en-US" altLang="zh-CN" sz="2000" dirty="0"/>
              <a:t>1”</a:t>
            </a:r>
            <a:r>
              <a:rPr lang="zh-CN" altLang="en-US" sz="2000" dirty="0"/>
              <a:t>素材，选中</a:t>
            </a:r>
            <a:r>
              <a:rPr lang="en-US" altLang="zh-CN" sz="2000" dirty="0"/>
              <a:t>“</a:t>
            </a:r>
            <a:r>
              <a:rPr lang="zh-CN" altLang="en-US" sz="2000" dirty="0"/>
              <a:t>卖点</a:t>
            </a:r>
            <a:r>
              <a:rPr lang="en-US" altLang="zh-CN" sz="2000" dirty="0"/>
              <a:t>1”</a:t>
            </a:r>
            <a:r>
              <a:rPr lang="zh-CN" altLang="en-US" sz="2000" dirty="0"/>
              <a:t>图片图层，单击</a:t>
            </a:r>
            <a:r>
              <a:rPr lang="en-US" altLang="zh-CN" sz="2000" dirty="0"/>
              <a:t>“</a:t>
            </a:r>
            <a:r>
              <a:rPr lang="zh-CN" altLang="en-US" sz="2000" dirty="0"/>
              <a:t>图层</a:t>
            </a:r>
            <a:r>
              <a:rPr lang="en-US" altLang="zh-CN" sz="2000" dirty="0"/>
              <a:t>”|“</a:t>
            </a:r>
            <a:r>
              <a:rPr lang="zh-CN" altLang="en-US" sz="2000" dirty="0"/>
              <a:t>创建剪贴蒙版</a:t>
            </a:r>
            <a:r>
              <a:rPr lang="en-US" altLang="zh-CN" sz="2000" dirty="0"/>
              <a:t>”</a:t>
            </a:r>
            <a:r>
              <a:rPr lang="zh-CN" altLang="en-US" sz="2000" dirty="0"/>
              <a:t>命令，使用快捷键【</a:t>
            </a:r>
            <a:r>
              <a:rPr lang="en-US" altLang="zh-CN" sz="2000" dirty="0" err="1"/>
              <a:t>Ctrl+T</a:t>
            </a:r>
            <a:r>
              <a:rPr lang="zh-CN" altLang="en-US" sz="2000" dirty="0"/>
              <a:t>】选中素材，对其大小和位置进行调整。接着再次选择圆角矩形工具，取消填充，描边设置为白色，在</a:t>
            </a:r>
            <a:r>
              <a:rPr lang="en-US" altLang="zh-CN" sz="2000" dirty="0"/>
              <a:t>“</a:t>
            </a:r>
            <a:r>
              <a:rPr lang="zh-CN" altLang="en-US" sz="2000" dirty="0"/>
              <a:t>卖点</a:t>
            </a:r>
            <a:r>
              <a:rPr lang="en-US" altLang="zh-CN" sz="2000" dirty="0"/>
              <a:t>1”</a:t>
            </a:r>
            <a:r>
              <a:rPr lang="zh-CN" altLang="en-US" sz="2000" dirty="0"/>
              <a:t>图片上画一个修饰的圆角矩形。下面为卖点图片添加必要的文字说明，选择矩形工具，配合</a:t>
            </a:r>
            <a:r>
              <a:rPr lang="en-US" altLang="zh-CN" sz="2000" dirty="0"/>
              <a:t>Shift</a:t>
            </a:r>
            <a:r>
              <a:rPr lang="zh-CN" altLang="en-US" sz="2000" dirty="0"/>
              <a:t>键画一个深蓝色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58</a:t>
            </a:r>
            <a:r>
              <a:rPr lang="zh-CN" altLang="en-US" sz="2000" dirty="0"/>
              <a:t>、</a:t>
            </a:r>
            <a:r>
              <a:rPr lang="en-US" altLang="zh-CN" sz="2000" dirty="0"/>
              <a:t>85</a:t>
            </a:r>
            <a:r>
              <a:rPr lang="zh-CN" altLang="en-US" sz="2000" dirty="0"/>
              <a:t>、</a:t>
            </a:r>
            <a:r>
              <a:rPr lang="en-US" altLang="zh-CN" sz="2000" dirty="0"/>
              <a:t>141</a:t>
            </a:r>
            <a:r>
              <a:rPr lang="zh-CN" altLang="en-US" sz="2000" dirty="0"/>
              <a:t>）的正方形。在正方形内输入文字</a:t>
            </a:r>
            <a:r>
              <a:rPr lang="en-US" altLang="zh-CN" sz="2000" dirty="0"/>
              <a:t>“</a:t>
            </a:r>
            <a:r>
              <a:rPr lang="zh-CN" altLang="en-US" sz="2000" dirty="0"/>
              <a:t>便</a:t>
            </a:r>
            <a:r>
              <a:rPr lang="en-US" altLang="zh-CN" sz="2000" dirty="0"/>
              <a:t>”</a:t>
            </a:r>
            <a:r>
              <a:rPr lang="zh-CN" altLang="en-US" sz="2000" dirty="0"/>
              <a:t>，设置字体为</a:t>
            </a:r>
            <a:r>
              <a:rPr lang="en-US" altLang="zh-CN" sz="2000" dirty="0"/>
              <a:t>“</a:t>
            </a:r>
            <a:r>
              <a:rPr lang="zh-CN" altLang="en-US" sz="2000" dirty="0"/>
              <a:t>微软雅黑</a:t>
            </a:r>
            <a:r>
              <a:rPr lang="en-US" altLang="zh-CN" sz="2000" dirty="0"/>
              <a:t>”</a:t>
            </a:r>
            <a:r>
              <a:rPr lang="zh-CN" altLang="en-US" sz="2000" dirty="0"/>
              <a:t>，样式为</a:t>
            </a:r>
            <a:r>
              <a:rPr lang="en-US" altLang="zh-CN" sz="2000" dirty="0"/>
              <a:t>“Bold”</a:t>
            </a:r>
            <a:r>
              <a:rPr lang="zh-CN" altLang="en-US" sz="2000" dirty="0"/>
              <a:t>，字号为</a:t>
            </a:r>
            <a:r>
              <a:rPr lang="en-US" altLang="zh-CN" sz="2000" dirty="0"/>
              <a:t>“80</a:t>
            </a:r>
            <a:r>
              <a:rPr lang="zh-CN" altLang="en-US" sz="2000" dirty="0"/>
              <a:t>点</a:t>
            </a:r>
            <a:r>
              <a:rPr lang="en-US" altLang="zh-CN" sz="2000" dirty="0"/>
              <a:t>”</a:t>
            </a:r>
            <a:r>
              <a:rPr lang="zh-CN" altLang="en-US" sz="2000" dirty="0"/>
              <a:t>，颜色为白色。在其右侧输入文字</a:t>
            </a:r>
            <a:r>
              <a:rPr lang="en-US" altLang="zh-CN" sz="2000" dirty="0"/>
              <a:t>“</a:t>
            </a:r>
            <a:r>
              <a:rPr lang="zh-CN" altLang="en-US" sz="2000" dirty="0"/>
              <a:t>小巧便携，方便携带</a:t>
            </a:r>
            <a:r>
              <a:rPr lang="en-US" altLang="zh-CN" sz="2000" dirty="0"/>
              <a:t>”</a:t>
            </a:r>
            <a:r>
              <a:rPr lang="zh-CN" altLang="en-US" sz="2000" dirty="0"/>
              <a:t>设置字体为</a:t>
            </a:r>
            <a:r>
              <a:rPr lang="en-US" altLang="zh-CN" sz="2000" dirty="0"/>
              <a:t>“</a:t>
            </a:r>
            <a:r>
              <a:rPr lang="zh-CN" altLang="en-US" sz="2000" dirty="0"/>
              <a:t>微软雅黑</a:t>
            </a:r>
            <a:r>
              <a:rPr lang="en-US" altLang="zh-CN" sz="2000" dirty="0"/>
              <a:t>”</a:t>
            </a:r>
            <a:r>
              <a:rPr lang="zh-CN" altLang="en-US" sz="2000" dirty="0"/>
              <a:t>，样式为</a:t>
            </a:r>
            <a:r>
              <a:rPr lang="en-US" altLang="zh-CN" sz="2000" dirty="0"/>
              <a:t>“Bold”</a:t>
            </a:r>
            <a:r>
              <a:rPr lang="zh-CN" altLang="en-US" sz="2000" dirty="0"/>
              <a:t>，字号为</a:t>
            </a:r>
            <a:r>
              <a:rPr lang="en-US" altLang="zh-CN" sz="2000" dirty="0"/>
              <a:t>“30</a:t>
            </a:r>
            <a:r>
              <a:rPr lang="zh-CN" altLang="en-US" sz="2000" dirty="0"/>
              <a:t>点</a:t>
            </a:r>
            <a:r>
              <a:rPr lang="en-US" altLang="zh-CN" sz="2000" dirty="0"/>
              <a:t>”</a:t>
            </a:r>
            <a:r>
              <a:rPr lang="zh-CN" altLang="en-US" sz="2000" dirty="0"/>
              <a:t>，颜色为深蓝色。最后选择矩形工具，在文字下方绘制一个扁矩形用于修饰文字，最终效果如图所示，重复以上步骤，完成其他三个特点部分的制作。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775133" y="1924367"/>
            <a:ext cx="3776980" cy="25888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在其右侧输入文字</a:t>
            </a:r>
            <a:r>
              <a:rPr lang="en-US" altLang="zh-CN" sz="2000" dirty="0"/>
              <a:t>“</a:t>
            </a:r>
            <a:r>
              <a:rPr lang="zh-CN" altLang="en-US" sz="2000" dirty="0"/>
              <a:t>小巧便携，方便携带</a:t>
            </a:r>
            <a:r>
              <a:rPr lang="en-US" altLang="zh-CN" sz="2000" dirty="0"/>
              <a:t>”</a:t>
            </a:r>
            <a:r>
              <a:rPr lang="zh-CN" altLang="en-US" sz="2000" dirty="0"/>
              <a:t>设置字体为</a:t>
            </a:r>
            <a:r>
              <a:rPr lang="en-US" altLang="zh-CN" sz="2000" dirty="0"/>
              <a:t>“</a:t>
            </a:r>
            <a:r>
              <a:rPr lang="zh-CN" altLang="en-US" sz="2000" dirty="0"/>
              <a:t>微软雅黑</a:t>
            </a:r>
            <a:r>
              <a:rPr lang="en-US" altLang="zh-CN" sz="2000" dirty="0"/>
              <a:t>”</a:t>
            </a:r>
            <a:r>
              <a:rPr lang="zh-CN" altLang="en-US" sz="2000" dirty="0"/>
              <a:t>，样式为</a:t>
            </a:r>
            <a:r>
              <a:rPr lang="en-US" altLang="zh-CN" sz="2000" dirty="0"/>
              <a:t>“Bold”</a:t>
            </a:r>
            <a:r>
              <a:rPr lang="zh-CN" altLang="en-US" sz="2000" dirty="0"/>
              <a:t>，字号为</a:t>
            </a:r>
            <a:r>
              <a:rPr lang="en-US" altLang="zh-CN" sz="2000" dirty="0"/>
              <a:t>“30</a:t>
            </a:r>
            <a:r>
              <a:rPr lang="zh-CN" altLang="en-US" sz="2000" dirty="0"/>
              <a:t>点</a:t>
            </a:r>
            <a:r>
              <a:rPr lang="en-US" altLang="zh-CN" sz="2000" dirty="0"/>
              <a:t>”</a:t>
            </a:r>
            <a:r>
              <a:rPr lang="zh-CN" altLang="en-US" sz="2000" dirty="0"/>
              <a:t>，颜色为深蓝色。最后选择矩形工具，在文字下方绘制一个扁矩形用于修饰文字，最终效果如图所示，重复以上步骤，完成其他三个特点部分的制作。</a:t>
            </a:r>
          </a:p>
        </p:txBody>
      </p:sp>
      <p:pic>
        <p:nvPicPr>
          <p:cNvPr id="450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080" y="611505"/>
            <a:ext cx="5645785" cy="52146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475294" y="1256992"/>
            <a:ext cx="6421527" cy="51193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10</a:t>
            </a:r>
            <a:r>
              <a:rPr lang="zh-CN" altLang="en-US" sz="2000" dirty="0"/>
              <a:t>）制作适用人群页面。同样仿照商品属性页面制作页面标题。选择椭圆工具，取消填充设置，描边设置为黑色，按下</a:t>
            </a:r>
            <a:r>
              <a:rPr lang="en-US" altLang="zh-CN" sz="2000" dirty="0"/>
              <a:t>Shift</a:t>
            </a:r>
            <a:r>
              <a:rPr lang="zh-CN" altLang="en-US" sz="2000" dirty="0"/>
              <a:t>键，绘制一个圆圈。接着选择橡皮擦工具，在其属性工具栏的</a:t>
            </a:r>
            <a:r>
              <a:rPr lang="en-US" altLang="zh-CN" sz="2000" dirty="0"/>
              <a:t>“</a:t>
            </a:r>
            <a:r>
              <a:rPr lang="zh-CN" altLang="en-US" sz="2000" dirty="0"/>
              <a:t>画笔预设</a:t>
            </a:r>
            <a:r>
              <a:rPr lang="en-US" altLang="zh-CN" sz="2000" dirty="0"/>
              <a:t>”</a:t>
            </a:r>
            <a:r>
              <a:rPr lang="zh-CN" altLang="en-US" sz="2000" dirty="0"/>
              <a:t>选取器中选择</a:t>
            </a:r>
            <a:r>
              <a:rPr lang="en-US" altLang="zh-CN" sz="2000" dirty="0"/>
              <a:t>“</a:t>
            </a:r>
            <a:r>
              <a:rPr lang="zh-CN" altLang="en-US" sz="2000" dirty="0"/>
              <a:t>柔边圆</a:t>
            </a:r>
            <a:r>
              <a:rPr lang="en-US" altLang="zh-CN" sz="2000" dirty="0"/>
              <a:t>”</a:t>
            </a:r>
            <a:r>
              <a:rPr lang="zh-CN" altLang="en-US" sz="2000" dirty="0"/>
              <a:t>并调整其大小，然后擦除半个圆圈。再次选择椭圆工具，取消填充设置，描边设置为深蓝色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58</a:t>
            </a:r>
            <a:r>
              <a:rPr lang="zh-CN" altLang="en-US" sz="2000" dirty="0"/>
              <a:t>、</a:t>
            </a:r>
            <a:r>
              <a:rPr lang="en-US" altLang="zh-CN" sz="2000" dirty="0"/>
              <a:t>85</a:t>
            </a:r>
            <a:r>
              <a:rPr lang="zh-CN" altLang="en-US" sz="2000" dirty="0"/>
              <a:t>、</a:t>
            </a:r>
            <a:r>
              <a:rPr lang="en-US" altLang="zh-CN" sz="2000" dirty="0"/>
              <a:t>141</a:t>
            </a:r>
            <a:r>
              <a:rPr lang="zh-CN" altLang="en-US" sz="2000" dirty="0"/>
              <a:t>），按下</a:t>
            </a:r>
            <a:r>
              <a:rPr lang="en-US" altLang="zh-CN" sz="2000" dirty="0"/>
              <a:t>Shift</a:t>
            </a:r>
            <a:r>
              <a:rPr lang="zh-CN" altLang="en-US" sz="2000" dirty="0"/>
              <a:t>键，在半圆圈上绘制</a:t>
            </a:r>
            <a:r>
              <a:rPr lang="en-US" altLang="zh-CN" sz="2000" dirty="0"/>
              <a:t>1</a:t>
            </a:r>
            <a:r>
              <a:rPr lang="zh-CN" altLang="en-US" sz="2000" dirty="0"/>
              <a:t>个小圆圈。新建一个图层，选择椭圆选框工具，羽化值设为</a:t>
            </a:r>
            <a:r>
              <a:rPr lang="en-US" altLang="zh-CN" sz="2000" dirty="0"/>
              <a:t>50</a:t>
            </a:r>
            <a:r>
              <a:rPr lang="zh-CN" altLang="en-US" sz="2000" dirty="0"/>
              <a:t>像素，配合</a:t>
            </a:r>
            <a:r>
              <a:rPr lang="en-US" altLang="zh-CN" sz="2000" dirty="0"/>
              <a:t>Shift</a:t>
            </a:r>
            <a:r>
              <a:rPr lang="zh-CN" altLang="en-US" sz="2000" dirty="0"/>
              <a:t>键在刚刚画好的小圆圈内绘制一个正圆，前景色设置为橙色，对选框进行颜色填充，最后【</a:t>
            </a:r>
            <a:r>
              <a:rPr lang="en-US" altLang="zh-CN" sz="2000" dirty="0" err="1"/>
              <a:t>Ctrl+D</a:t>
            </a:r>
            <a:r>
              <a:rPr lang="zh-CN" altLang="en-US" sz="2000" dirty="0"/>
              <a:t>】取消选择。重复以上步骤，在半圆上绘制</a:t>
            </a:r>
            <a:r>
              <a:rPr lang="en-US" altLang="zh-CN" sz="2000" dirty="0"/>
              <a:t>3</a:t>
            </a:r>
            <a:r>
              <a:rPr lang="zh-CN" altLang="en-US" sz="2000" dirty="0"/>
              <a:t>个装饰，效果如图所示。</a:t>
            </a:r>
          </a:p>
        </p:txBody>
      </p:sp>
      <p:pic>
        <p:nvPicPr>
          <p:cNvPr id="45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5931" y="846363"/>
            <a:ext cx="3122930" cy="49796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" t="3767" r="2157" b="3767"/>
          <a:stretch>
            <a:fillRect/>
          </a:stretch>
        </p:blipFill>
        <p:spPr>
          <a:xfrm>
            <a:off x="4337685" y="1052294"/>
            <a:ext cx="3877852" cy="2498221"/>
          </a:xfrm>
          <a:custGeom>
            <a:avLst/>
            <a:gdLst>
              <a:gd name="connsiteX0" fmla="*/ 668393 w 3877852"/>
              <a:gd name="connsiteY0" fmla="*/ 0 h 2498221"/>
              <a:gd name="connsiteX1" fmla="*/ 3209460 w 3877852"/>
              <a:gd name="connsiteY1" fmla="*/ 0 h 2498221"/>
              <a:gd name="connsiteX2" fmla="*/ 3309954 w 3877852"/>
              <a:gd name="connsiteY2" fmla="*/ 72491 h 2498221"/>
              <a:gd name="connsiteX3" fmla="*/ 3877852 w 3877852"/>
              <a:gd name="connsiteY3" fmla="*/ 1160649 h 2498221"/>
              <a:gd name="connsiteX4" fmla="*/ 3022998 w 3877852"/>
              <a:gd name="connsiteY4" fmla="*/ 2436719 h 2498221"/>
              <a:gd name="connsiteX5" fmla="*/ 2895446 w 3877852"/>
              <a:gd name="connsiteY5" fmla="*/ 2498221 h 2498221"/>
              <a:gd name="connsiteX6" fmla="*/ 982406 w 3877852"/>
              <a:gd name="connsiteY6" fmla="*/ 2498221 h 2498221"/>
              <a:gd name="connsiteX7" fmla="*/ 854854 w 3877852"/>
              <a:gd name="connsiteY7" fmla="*/ 2436719 h 2498221"/>
              <a:gd name="connsiteX8" fmla="*/ 0 w 3877852"/>
              <a:gd name="connsiteY8" fmla="*/ 1160649 h 2498221"/>
              <a:gd name="connsiteX9" fmla="*/ 567899 w 3877852"/>
              <a:gd name="connsiteY9" fmla="*/ 72491 h 2498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77852" h="2498221">
                <a:moveTo>
                  <a:pt x="668393" y="0"/>
                </a:moveTo>
                <a:lnTo>
                  <a:pt x="3209460" y="0"/>
                </a:lnTo>
                <a:lnTo>
                  <a:pt x="3309954" y="72491"/>
                </a:lnTo>
                <a:cubicBezTo>
                  <a:pt x="3660831" y="350975"/>
                  <a:pt x="3877852" y="735697"/>
                  <a:pt x="3877852" y="1160649"/>
                </a:cubicBezTo>
                <a:cubicBezTo>
                  <a:pt x="3877852" y="1691839"/>
                  <a:pt x="3538756" y="2160170"/>
                  <a:pt x="3022998" y="2436719"/>
                </a:cubicBezTo>
                <a:lnTo>
                  <a:pt x="2895446" y="2498221"/>
                </a:lnTo>
                <a:lnTo>
                  <a:pt x="982406" y="2498221"/>
                </a:lnTo>
                <a:lnTo>
                  <a:pt x="854854" y="2436719"/>
                </a:lnTo>
                <a:cubicBezTo>
                  <a:pt x="339097" y="2160170"/>
                  <a:pt x="0" y="1691839"/>
                  <a:pt x="0" y="1160649"/>
                </a:cubicBezTo>
                <a:cubicBezTo>
                  <a:pt x="0" y="735697"/>
                  <a:pt x="217022" y="350975"/>
                  <a:pt x="567899" y="72491"/>
                </a:cubicBezTo>
                <a:close/>
              </a:path>
            </a:pathLst>
          </a:custGeom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</p:pic>
      <p:sp>
        <p:nvSpPr>
          <p:cNvPr id="75" name="矩形 90"/>
          <p:cNvSpPr/>
          <p:nvPr/>
        </p:nvSpPr>
        <p:spPr>
          <a:xfrm>
            <a:off x="-37673" y="4293096"/>
            <a:ext cx="12254953" cy="2592288"/>
          </a:xfrm>
          <a:custGeom>
            <a:avLst/>
            <a:gdLst>
              <a:gd name="connsiteX0" fmla="*/ 0 w 12254953"/>
              <a:gd name="connsiteY0" fmla="*/ 0 h 2183753"/>
              <a:gd name="connsiteX1" fmla="*/ 12254953 w 12254953"/>
              <a:gd name="connsiteY1" fmla="*/ 0 h 2183753"/>
              <a:gd name="connsiteX2" fmla="*/ 12254953 w 12254953"/>
              <a:gd name="connsiteY2" fmla="*/ 2183753 h 2183753"/>
              <a:gd name="connsiteX3" fmla="*/ 0 w 12254953"/>
              <a:gd name="connsiteY3" fmla="*/ 2183753 h 2183753"/>
              <a:gd name="connsiteX4" fmla="*/ 0 w 12254953"/>
              <a:gd name="connsiteY4" fmla="*/ 0 h 2183753"/>
              <a:gd name="connsiteX0-1" fmla="*/ 0 w 12254953"/>
              <a:gd name="connsiteY0-2" fmla="*/ 0 h 2183753"/>
              <a:gd name="connsiteX1-3" fmla="*/ 5904086 w 12254953"/>
              <a:gd name="connsiteY1-4" fmla="*/ 998 h 2183753"/>
              <a:gd name="connsiteX2-5" fmla="*/ 12254953 w 12254953"/>
              <a:gd name="connsiteY2-6" fmla="*/ 0 h 2183753"/>
              <a:gd name="connsiteX3-7" fmla="*/ 12254953 w 12254953"/>
              <a:gd name="connsiteY3-8" fmla="*/ 2183753 h 2183753"/>
              <a:gd name="connsiteX4-9" fmla="*/ 0 w 12254953"/>
              <a:gd name="connsiteY4-10" fmla="*/ 2183753 h 2183753"/>
              <a:gd name="connsiteX5" fmla="*/ 0 w 12254953"/>
              <a:gd name="connsiteY5" fmla="*/ 0 h 2183753"/>
              <a:gd name="connsiteX0-11" fmla="*/ 0 w 12254953"/>
              <a:gd name="connsiteY0-12" fmla="*/ 2631 h 2186384"/>
              <a:gd name="connsiteX1-13" fmla="*/ 5904086 w 12254953"/>
              <a:gd name="connsiteY1-14" fmla="*/ 3629 h 2186384"/>
              <a:gd name="connsiteX2-15" fmla="*/ 6346772 w 12254953"/>
              <a:gd name="connsiteY2-16" fmla="*/ 0 h 2186384"/>
              <a:gd name="connsiteX3-17" fmla="*/ 12254953 w 12254953"/>
              <a:gd name="connsiteY3-18" fmla="*/ 2631 h 2186384"/>
              <a:gd name="connsiteX4-19" fmla="*/ 12254953 w 12254953"/>
              <a:gd name="connsiteY4-20" fmla="*/ 2186384 h 2186384"/>
              <a:gd name="connsiteX5-21" fmla="*/ 0 w 12254953"/>
              <a:gd name="connsiteY5-22" fmla="*/ 2186384 h 2186384"/>
              <a:gd name="connsiteX6" fmla="*/ 0 w 12254953"/>
              <a:gd name="connsiteY6" fmla="*/ 2631 h 2186384"/>
              <a:gd name="connsiteX0-23" fmla="*/ 0 w 12254953"/>
              <a:gd name="connsiteY0-24" fmla="*/ 2631 h 2186384"/>
              <a:gd name="connsiteX1-25" fmla="*/ 5904086 w 12254953"/>
              <a:gd name="connsiteY1-26" fmla="*/ 3629 h 2186384"/>
              <a:gd name="connsiteX2-27" fmla="*/ 6118172 w 12254953"/>
              <a:gd name="connsiteY2-28" fmla="*/ 0 h 2186384"/>
              <a:gd name="connsiteX3-29" fmla="*/ 6346772 w 12254953"/>
              <a:gd name="connsiteY3-30" fmla="*/ 0 h 2186384"/>
              <a:gd name="connsiteX4-31" fmla="*/ 12254953 w 12254953"/>
              <a:gd name="connsiteY4-32" fmla="*/ 2631 h 2186384"/>
              <a:gd name="connsiteX5-33" fmla="*/ 12254953 w 12254953"/>
              <a:gd name="connsiteY5-34" fmla="*/ 2186384 h 2186384"/>
              <a:gd name="connsiteX6-35" fmla="*/ 0 w 12254953"/>
              <a:gd name="connsiteY6-36" fmla="*/ 2186384 h 2186384"/>
              <a:gd name="connsiteX7" fmla="*/ 0 w 12254953"/>
              <a:gd name="connsiteY7" fmla="*/ 2631 h 2186384"/>
              <a:gd name="connsiteX0-37" fmla="*/ 0 w 12254953"/>
              <a:gd name="connsiteY0-38" fmla="*/ 2631 h 2186384"/>
              <a:gd name="connsiteX1-39" fmla="*/ 5904086 w 12254953"/>
              <a:gd name="connsiteY1-40" fmla="*/ 3629 h 2186384"/>
              <a:gd name="connsiteX2-41" fmla="*/ 6132686 w 12254953"/>
              <a:gd name="connsiteY2-42" fmla="*/ 399143 h 2186384"/>
              <a:gd name="connsiteX3-43" fmla="*/ 6346772 w 12254953"/>
              <a:gd name="connsiteY3-44" fmla="*/ 0 h 2186384"/>
              <a:gd name="connsiteX4-45" fmla="*/ 12254953 w 12254953"/>
              <a:gd name="connsiteY4-46" fmla="*/ 2631 h 2186384"/>
              <a:gd name="connsiteX5-47" fmla="*/ 12254953 w 12254953"/>
              <a:gd name="connsiteY5-48" fmla="*/ 2186384 h 2186384"/>
              <a:gd name="connsiteX6-49" fmla="*/ 0 w 12254953"/>
              <a:gd name="connsiteY6-50" fmla="*/ 2186384 h 2186384"/>
              <a:gd name="connsiteX7-51" fmla="*/ 0 w 12254953"/>
              <a:gd name="connsiteY7-52" fmla="*/ 2631 h 2186384"/>
              <a:gd name="connsiteX0-53" fmla="*/ 0 w 12254953"/>
              <a:gd name="connsiteY0-54" fmla="*/ 2631 h 2186384"/>
              <a:gd name="connsiteX1-55" fmla="*/ 5904086 w 12254953"/>
              <a:gd name="connsiteY1-56" fmla="*/ 3629 h 2186384"/>
              <a:gd name="connsiteX2-57" fmla="*/ 6132686 w 12254953"/>
              <a:gd name="connsiteY2-58" fmla="*/ 320054 h 2186384"/>
              <a:gd name="connsiteX3-59" fmla="*/ 6346772 w 12254953"/>
              <a:gd name="connsiteY3-60" fmla="*/ 0 h 2186384"/>
              <a:gd name="connsiteX4-61" fmla="*/ 12254953 w 12254953"/>
              <a:gd name="connsiteY4-62" fmla="*/ 2631 h 2186384"/>
              <a:gd name="connsiteX5-63" fmla="*/ 12254953 w 12254953"/>
              <a:gd name="connsiteY5-64" fmla="*/ 2186384 h 2186384"/>
              <a:gd name="connsiteX6-65" fmla="*/ 0 w 12254953"/>
              <a:gd name="connsiteY6-66" fmla="*/ 2186384 h 2186384"/>
              <a:gd name="connsiteX7-67" fmla="*/ 0 w 12254953"/>
              <a:gd name="connsiteY7-68" fmla="*/ 2631 h 21863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254953" h="2186384">
                <a:moveTo>
                  <a:pt x="0" y="2631"/>
                </a:moveTo>
                <a:lnTo>
                  <a:pt x="5904086" y="3629"/>
                </a:lnTo>
                <a:lnTo>
                  <a:pt x="6132686" y="320054"/>
                </a:lnTo>
                <a:lnTo>
                  <a:pt x="6346772" y="0"/>
                </a:lnTo>
                <a:lnTo>
                  <a:pt x="12254953" y="2631"/>
                </a:lnTo>
                <a:lnTo>
                  <a:pt x="12254953" y="2186384"/>
                </a:lnTo>
                <a:lnTo>
                  <a:pt x="0" y="2186384"/>
                </a:lnTo>
                <a:lnTo>
                  <a:pt x="0" y="2631"/>
                </a:lnTo>
                <a:close/>
              </a:path>
            </a:pathLst>
          </a:cu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noFill/>
          </a:ln>
          <a:effectLst>
            <a:outerShdw blurRad="1143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570737" y="3313131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198478" y="2459952"/>
            <a:ext cx="648072" cy="648072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8198603" y="3630382"/>
            <a:ext cx="417028" cy="417028"/>
          </a:xfrm>
          <a:prstGeom prst="ellipse">
            <a:avLst/>
          </a:prstGeom>
          <a:solidFill>
            <a:srgbClr val="32AC9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645934" y="2855296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3646018" y="1087834"/>
            <a:ext cx="252991" cy="252991"/>
          </a:xfrm>
          <a:prstGeom prst="ellipse">
            <a:avLst/>
          </a:prstGeom>
          <a:solidFill>
            <a:srgbClr val="65BE8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9200278" y="2086441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84" name=" 184"/>
          <p:cNvSpPr/>
          <p:nvPr/>
        </p:nvSpPr>
        <p:spPr>
          <a:xfrm>
            <a:off x="4337685" y="304800"/>
            <a:ext cx="3747770" cy="374777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4007D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690850" y="3585917"/>
            <a:ext cx="505983" cy="505983"/>
          </a:xfrm>
          <a:prstGeom prst="ellipse">
            <a:avLst/>
          </a:prstGeom>
          <a:solidFill>
            <a:srgbClr val="D6CF7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213100" y="993187"/>
            <a:ext cx="505983" cy="505983"/>
          </a:xfrm>
          <a:prstGeom prst="ellipse">
            <a:avLst/>
          </a:prstGeom>
          <a:solidFill>
            <a:srgbClr val="58B99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2553" y="1833711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46163" y="2080222"/>
            <a:ext cx="648072" cy="648072"/>
          </a:xfrm>
          <a:prstGeom prst="ellipse">
            <a:avLst/>
          </a:prstGeom>
          <a:solidFill>
            <a:srgbClr val="0B9FA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72553" y="3523446"/>
            <a:ext cx="252991" cy="252991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4" name="PA_文本框 3"/>
          <p:cNvSpPr txBox="1"/>
          <p:nvPr>
            <p:custDataLst>
              <p:tags r:id="rId1"/>
            </p:custDataLst>
          </p:nvPr>
        </p:nvSpPr>
        <p:spPr>
          <a:xfrm>
            <a:off x="2185506" y="4944008"/>
            <a:ext cx="786447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400" b="1" kern="2200" spc="60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项目</a:t>
            </a:r>
            <a:r>
              <a:rPr lang="zh-CN" altLang="en-US" sz="4400" b="1" kern="2200" spc="600" smtClean="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五 任</a:t>
            </a:r>
            <a:r>
              <a:rPr lang="zh-CN" altLang="en-US" sz="4400" b="1" kern="2200" spc="60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务二</a:t>
            </a:r>
          </a:p>
        </p:txBody>
      </p:sp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4807659" y="5891659"/>
            <a:ext cx="2621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 eaLnBrk="1" hangingPunct="1"/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拍立得详情页设计</a:t>
            </a:r>
          </a:p>
        </p:txBody>
      </p:sp>
      <p:sp>
        <p:nvSpPr>
          <p:cNvPr id="84" name="椭圆 83"/>
          <p:cNvSpPr/>
          <p:nvPr/>
        </p:nvSpPr>
        <p:spPr>
          <a:xfrm>
            <a:off x="7973222" y="1498950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32" name="图片 31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 animBg="1"/>
      <p:bldP spid="82" grpId="0" bldLvl="0" animBg="1"/>
      <p:bldP spid="85" grpId="0" bldLvl="0" animBg="1"/>
      <p:bldP spid="86" grpId="0" bldLvl="0" animBg="1"/>
      <p:bldP spid="88" grpId="0" bldLvl="0" animBg="1"/>
      <p:bldP spid="89" grpId="0" bldLvl="0" animBg="1"/>
      <p:bldP spid="90" grpId="0" bldLvl="0" animBg="1"/>
      <p:bldP spid="184" grpId="0" bldLvl="0" animBg="1"/>
      <p:bldP spid="83" grpId="0" bldLvl="0" animBg="1"/>
      <p:bldP spid="81" grpId="0" bldLvl="0" animBg="1"/>
      <p:bldP spid="5" grpId="0" bldLvl="0" animBg="1"/>
      <p:bldP spid="10" grpId="0" bldLvl="0" animBg="1"/>
      <p:bldP spid="11" grpId="0" bldLvl="0" animBg="1"/>
      <p:bldP spid="14" grpId="0" bldLvl="0" animBg="1"/>
      <p:bldP spid="15" grpId="0"/>
      <p:bldP spid="8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436044" y="1034644"/>
            <a:ext cx="4606810" cy="4909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11</a:t>
            </a:r>
            <a:r>
              <a:rPr lang="zh-CN" altLang="en-US" sz="2000" dirty="0"/>
              <a:t>）选择椭圆工具，填充设置为白色，描边设置为深蓝色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58</a:t>
            </a:r>
            <a:r>
              <a:rPr lang="zh-CN" altLang="en-US" sz="2000" dirty="0"/>
              <a:t>、</a:t>
            </a:r>
            <a:r>
              <a:rPr lang="en-US" altLang="zh-CN" sz="2000" dirty="0"/>
              <a:t>85</a:t>
            </a:r>
            <a:r>
              <a:rPr lang="zh-CN" altLang="en-US" sz="2000" dirty="0"/>
              <a:t>、</a:t>
            </a:r>
            <a:r>
              <a:rPr lang="en-US" altLang="zh-CN" sz="2000" dirty="0"/>
              <a:t>141</a:t>
            </a:r>
            <a:r>
              <a:rPr lang="zh-CN" altLang="en-US" sz="2000" dirty="0"/>
              <a:t>），按下</a:t>
            </a:r>
            <a:r>
              <a:rPr lang="en-US" altLang="zh-CN" sz="2000" dirty="0"/>
              <a:t>Shift</a:t>
            </a:r>
            <a:r>
              <a:rPr lang="zh-CN" altLang="en-US" sz="2000" dirty="0"/>
              <a:t>键，在半圆左侧绘制一个正圆，调整圆的位置，让其在页面中显示</a:t>
            </a:r>
            <a:r>
              <a:rPr lang="en-US" altLang="zh-CN" sz="2000" dirty="0"/>
              <a:t>4/5</a:t>
            </a:r>
            <a:r>
              <a:rPr lang="zh-CN" altLang="en-US" sz="2000" dirty="0"/>
              <a:t>。然后导入项目五实训二</a:t>
            </a:r>
            <a:r>
              <a:rPr lang="en-US" altLang="zh-CN" sz="2000" dirty="0"/>
              <a:t>“</a:t>
            </a:r>
            <a:r>
              <a:rPr lang="zh-CN" altLang="en-US" sz="2000" dirty="0"/>
              <a:t>使用人群</a:t>
            </a:r>
            <a:r>
              <a:rPr lang="en-US" altLang="zh-CN" sz="2000" dirty="0"/>
              <a:t>1”</a:t>
            </a:r>
            <a:r>
              <a:rPr lang="zh-CN" altLang="en-US" sz="2000" dirty="0"/>
              <a:t>素材，选中</a:t>
            </a:r>
            <a:r>
              <a:rPr lang="en-US" altLang="zh-CN" sz="2000" dirty="0"/>
              <a:t>“</a:t>
            </a:r>
            <a:r>
              <a:rPr lang="zh-CN" altLang="en-US" sz="2000" dirty="0"/>
              <a:t>使用人群</a:t>
            </a:r>
            <a:r>
              <a:rPr lang="en-US" altLang="zh-CN" sz="2000" dirty="0"/>
              <a:t>1”</a:t>
            </a:r>
            <a:r>
              <a:rPr lang="zh-CN" altLang="en-US" sz="2000" dirty="0"/>
              <a:t>图片图层，单击</a:t>
            </a:r>
            <a:r>
              <a:rPr lang="en-US" altLang="zh-CN" sz="2000" dirty="0"/>
              <a:t>“</a:t>
            </a:r>
            <a:r>
              <a:rPr lang="zh-CN" altLang="en-US" sz="2000" dirty="0"/>
              <a:t>图层</a:t>
            </a:r>
            <a:r>
              <a:rPr lang="en-US" altLang="zh-CN" sz="2000" dirty="0"/>
              <a:t>”|“</a:t>
            </a:r>
            <a:r>
              <a:rPr lang="zh-CN" altLang="en-US" sz="2000" dirty="0"/>
              <a:t>创建剪贴蒙版</a:t>
            </a:r>
            <a:r>
              <a:rPr lang="en-US" altLang="zh-CN" sz="2000" dirty="0"/>
              <a:t>”</a:t>
            </a:r>
            <a:r>
              <a:rPr lang="zh-CN" altLang="en-US" sz="2000" dirty="0"/>
              <a:t>命令，使用快捷键【</a:t>
            </a:r>
            <a:r>
              <a:rPr lang="en-US" altLang="zh-CN" sz="2000" dirty="0" err="1"/>
              <a:t>Ctrl+T</a:t>
            </a:r>
            <a:r>
              <a:rPr lang="zh-CN" altLang="en-US" sz="2000" dirty="0"/>
              <a:t>】选中素材，对其大小和位置进行调整。接着在图片右侧添加必要的文字说明，选择圆角矩形工具，填充设置为深蓝色，绘制一个矩形，并为其添加【外发光】样式，如图所示。</a:t>
            </a:r>
          </a:p>
        </p:txBody>
      </p:sp>
      <p:pic>
        <p:nvPicPr>
          <p:cNvPr id="458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1405" y="824865"/>
            <a:ext cx="4085590" cy="4796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183534" y="1805132"/>
            <a:ext cx="3769767" cy="26588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在矩形上输入文字</a:t>
            </a:r>
            <a:r>
              <a:rPr lang="en-US" altLang="zh-CN" sz="2000" dirty="0"/>
              <a:t>“</a:t>
            </a:r>
            <a:r>
              <a:rPr lang="zh-CN" altLang="en-US" sz="2000" dirty="0"/>
              <a:t>适用人群</a:t>
            </a:r>
            <a:r>
              <a:rPr lang="en-US" altLang="zh-CN" sz="2000" dirty="0"/>
              <a:t>”</a:t>
            </a:r>
            <a:r>
              <a:rPr lang="zh-CN" altLang="en-US" sz="2000" dirty="0"/>
              <a:t>，设置字体为</a:t>
            </a:r>
            <a:r>
              <a:rPr lang="en-US" altLang="zh-CN" sz="2000" dirty="0"/>
              <a:t>“</a:t>
            </a:r>
            <a:r>
              <a:rPr lang="zh-CN" altLang="en-US" sz="2000" dirty="0"/>
              <a:t>微软雅黑</a:t>
            </a:r>
            <a:r>
              <a:rPr lang="en-US" altLang="zh-CN" sz="2000" dirty="0"/>
              <a:t>”</a:t>
            </a:r>
            <a:r>
              <a:rPr lang="zh-CN" altLang="en-US" sz="2000" dirty="0"/>
              <a:t>，样式为</a:t>
            </a:r>
            <a:r>
              <a:rPr lang="en-US" altLang="zh-CN" sz="2000" dirty="0"/>
              <a:t>“Bold”</a:t>
            </a:r>
            <a:r>
              <a:rPr lang="zh-CN" altLang="en-US" sz="2000" dirty="0"/>
              <a:t>，字号为</a:t>
            </a:r>
            <a:r>
              <a:rPr lang="en-US" altLang="zh-CN" sz="2000" dirty="0"/>
              <a:t>“50</a:t>
            </a:r>
            <a:r>
              <a:rPr lang="zh-CN" altLang="en-US" sz="2000" dirty="0"/>
              <a:t>点</a:t>
            </a:r>
            <a:r>
              <a:rPr lang="en-US" altLang="zh-CN" sz="2000" dirty="0"/>
              <a:t>”</a:t>
            </a:r>
            <a:r>
              <a:rPr lang="zh-CN" altLang="en-US" sz="2000" dirty="0"/>
              <a:t>，颜色为白色，在矩形下方输入合适的介绍文字。重复以上步骤，完成适用人群页面的制作。最终效果如图所示。</a:t>
            </a:r>
          </a:p>
        </p:txBody>
      </p:sp>
      <p:pic>
        <p:nvPicPr>
          <p:cNvPr id="459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4030" y="824230"/>
            <a:ext cx="4608195" cy="4458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631767" y="2229081"/>
            <a:ext cx="4179339" cy="24592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ea typeface="宋体" panose="02010600030101010101" pitchFamily="2" charset="-122"/>
              </a:rPr>
              <a:t>（</a:t>
            </a:r>
            <a:r>
              <a:rPr lang="en-US" altLang="zh-CN" sz="2000" dirty="0"/>
              <a:t>12</a:t>
            </a:r>
            <a:r>
              <a:rPr lang="zh-CN" altLang="en-US" sz="2000" dirty="0"/>
              <a:t>）搭配套餐页面的制作，该页面的制作可参照前面几个部分的制作步骤，最终效果如图所示。其中</a:t>
            </a:r>
            <a:r>
              <a:rPr lang="en-US" altLang="zh-CN" sz="2000" dirty="0"/>
              <a:t>“</a:t>
            </a:r>
            <a:r>
              <a:rPr lang="zh-CN" altLang="en-US" sz="2000" dirty="0"/>
              <a:t>立即购买</a:t>
            </a:r>
            <a:r>
              <a:rPr lang="en-US" altLang="zh-CN" sz="2000" dirty="0"/>
              <a:t>”</a:t>
            </a:r>
            <a:r>
              <a:rPr lang="zh-CN" altLang="en-US" sz="2000" dirty="0"/>
              <a:t>矩形框添加了【投影】样式。</a:t>
            </a:r>
          </a:p>
        </p:txBody>
      </p:sp>
      <p:pic>
        <p:nvPicPr>
          <p:cNvPr id="460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720" y="603250"/>
            <a:ext cx="5504180" cy="4462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305970" y="899046"/>
            <a:ext cx="5078205" cy="43213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13</a:t>
            </a:r>
            <a:r>
              <a:rPr lang="zh-CN" altLang="en-US" sz="2000" dirty="0"/>
              <a:t>）买家须知页面的制作，该页面的制作可参照前面几个部分的制作操作，最终效果如图</a:t>
            </a:r>
            <a:r>
              <a:rPr lang="en-US" altLang="zh-CN" sz="2000" dirty="0"/>
              <a:t>5-2-14</a:t>
            </a:r>
            <a:r>
              <a:rPr lang="zh-CN" altLang="en-US" sz="2000" dirty="0"/>
              <a:t>所示。该页面背景的制作操作步骤如下：将素材项目五实训二中的</a:t>
            </a:r>
            <a:r>
              <a:rPr lang="en-US" altLang="zh-CN" sz="2000" dirty="0"/>
              <a:t>“</a:t>
            </a:r>
            <a:r>
              <a:rPr lang="zh-CN" altLang="en-US" sz="2000" dirty="0"/>
              <a:t>买家须知背景</a:t>
            </a:r>
            <a:r>
              <a:rPr lang="en-US" altLang="zh-CN" sz="2000" dirty="0"/>
              <a:t>”</a:t>
            </a:r>
            <a:r>
              <a:rPr lang="zh-CN" altLang="en-US" sz="2000" dirty="0"/>
              <a:t>添加到页面中，然后选择矩形工具，填充设置为黑色，绘制一个和背景图片一样大小的黑色矩形，并把该矩形的不透明度调整为</a:t>
            </a:r>
            <a:r>
              <a:rPr lang="en-US" altLang="zh-CN" sz="2000" dirty="0"/>
              <a:t>75%</a:t>
            </a:r>
            <a:r>
              <a:rPr lang="zh-CN" altLang="en-US" sz="2000" dirty="0">
                <a:sym typeface="+mn-ea"/>
              </a:rPr>
              <a:t>。另外几个图标的制作步骤如下：选择自定形状工具，填充设置为白色，如果已有的形状里面没有图中的图形，点击右上角的图标，在弹出的下拉列表中选择【全部】，然后从里面就可以找到</a:t>
            </a:r>
            <a:r>
              <a:rPr lang="en-US" altLang="zh-CN" sz="2000" dirty="0">
                <a:sym typeface="+mn-ea"/>
              </a:rPr>
              <a:t>“</a:t>
            </a:r>
            <a:r>
              <a:rPr lang="zh-CN" altLang="en-US" sz="2000" dirty="0">
                <a:sym typeface="+mn-ea"/>
              </a:rPr>
              <a:t>飞机</a:t>
            </a:r>
            <a:r>
              <a:rPr lang="en-US" altLang="zh-CN" sz="2000" dirty="0">
                <a:sym typeface="+mn-ea"/>
              </a:rPr>
              <a:t>”</a:t>
            </a:r>
            <a:r>
              <a:rPr lang="zh-CN" altLang="en-US" sz="2000" dirty="0">
                <a:sym typeface="+mn-ea"/>
              </a:rPr>
              <a:t>、</a:t>
            </a:r>
            <a:r>
              <a:rPr lang="en-US" altLang="zh-CN" sz="2000" dirty="0">
                <a:sym typeface="+mn-ea"/>
              </a:rPr>
              <a:t>“</a:t>
            </a:r>
            <a:r>
              <a:rPr lang="zh-CN" altLang="en-US" sz="2000" dirty="0">
                <a:sym typeface="+mn-ea"/>
              </a:rPr>
              <a:t>房子</a:t>
            </a:r>
            <a:r>
              <a:rPr lang="en-US" altLang="zh-CN" sz="2000" dirty="0">
                <a:sym typeface="+mn-ea"/>
              </a:rPr>
              <a:t>”</a:t>
            </a:r>
            <a:r>
              <a:rPr lang="zh-CN" altLang="en-US" sz="2000" dirty="0">
                <a:sym typeface="+mn-ea"/>
              </a:rPr>
              <a:t>、</a:t>
            </a:r>
            <a:r>
              <a:rPr lang="en-US" altLang="zh-CN" sz="2000" dirty="0">
                <a:sym typeface="+mn-ea"/>
              </a:rPr>
              <a:t>“</a:t>
            </a:r>
            <a:r>
              <a:rPr lang="zh-CN" altLang="en-US" sz="2000" dirty="0">
                <a:sym typeface="+mn-ea"/>
              </a:rPr>
              <a:t>购物车</a:t>
            </a:r>
            <a:r>
              <a:rPr lang="en-US" altLang="zh-CN" sz="2000" dirty="0">
                <a:sym typeface="+mn-ea"/>
              </a:rPr>
              <a:t>”</a:t>
            </a:r>
            <a:r>
              <a:rPr lang="zh-CN" altLang="en-US" sz="2000" dirty="0">
                <a:sym typeface="+mn-ea"/>
              </a:rPr>
              <a:t>的图形了。</a:t>
            </a:r>
            <a:endParaRPr lang="zh-CN" altLang="en-US" sz="2000" dirty="0"/>
          </a:p>
          <a:p>
            <a:r>
              <a:rPr lang="zh-CN" altLang="en-US" sz="2000" dirty="0"/>
              <a:t>，</a:t>
            </a:r>
          </a:p>
        </p:txBody>
      </p:sp>
      <p:pic>
        <p:nvPicPr>
          <p:cNvPr id="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0970" y="824230"/>
            <a:ext cx="4240530" cy="4669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1172095" y="1830070"/>
            <a:ext cx="3581054" cy="33820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14</a:t>
            </a:r>
            <a:r>
              <a:rPr lang="zh-CN" altLang="en-US" sz="2000" dirty="0"/>
              <a:t>）好评如潮页面的制作，该页面的制作可参照前面几个部分的制作操作，最终效果如图所示。该页面中在添加完用户的真正评论截图后，可以用方框把一些关键的评论框选出来，还可以在此类评论后面添加爱心等标识引人注目。</a:t>
            </a:r>
          </a:p>
        </p:txBody>
      </p:sp>
      <p:pic>
        <p:nvPicPr>
          <p:cNvPr id="465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8695" y="824230"/>
            <a:ext cx="4951095" cy="450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607377" y="3216274"/>
            <a:ext cx="5407025" cy="776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15</a:t>
            </a:r>
            <a:r>
              <a:rPr lang="zh-CN" altLang="en-US" sz="2000" dirty="0"/>
              <a:t>）最终效果如图所示。</a:t>
            </a:r>
          </a:p>
        </p:txBody>
      </p:sp>
      <p:pic>
        <p:nvPicPr>
          <p:cNvPr id="2" name="图片 15" descr="/private/var/folders/8s/ld7db4rs0sl2l3vdvr2q0v6m0000gn/T/com.kingsoft.wpsoffice.mac/picturecompress_20230815143233/output_1.jpgoutput_1"/>
          <p:cNvPicPr>
            <a:picLocks noChangeAspect="1"/>
          </p:cNvPicPr>
          <p:nvPr/>
        </p:nvPicPr>
        <p:blipFill>
          <a:blip r:embed="rId3"/>
          <a:srcRect b="48163"/>
          <a:stretch>
            <a:fillRect/>
          </a:stretch>
        </p:blipFill>
        <p:spPr>
          <a:xfrm>
            <a:off x="4806950" y="958215"/>
            <a:ext cx="2414905" cy="5292725"/>
          </a:xfrm>
          <a:prstGeom prst="rect">
            <a:avLst/>
          </a:prstGeom>
        </p:spPr>
      </p:pic>
      <p:pic>
        <p:nvPicPr>
          <p:cNvPr id="3" name="图片 23" descr="/private/var/folders/8s/ld7db4rs0sl2l3vdvr2q0v6m0000gn/T/com.kingsoft.wpsoffice.mac/picturecompress_20230815143233/output_1.jpgoutput_1"/>
          <p:cNvPicPr>
            <a:picLocks noChangeAspect="1"/>
          </p:cNvPicPr>
          <p:nvPr/>
        </p:nvPicPr>
        <p:blipFill>
          <a:blip r:embed="rId3"/>
          <a:srcRect t="51823"/>
          <a:stretch>
            <a:fillRect/>
          </a:stretch>
        </p:blipFill>
        <p:spPr>
          <a:xfrm>
            <a:off x="8131810" y="958215"/>
            <a:ext cx="2360295" cy="5292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3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3914168" y="2251388"/>
            <a:ext cx="4363665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6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谢谢！</a:t>
            </a:r>
            <a:endParaRPr lang="zh-CN" altLang="en-US" sz="66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9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7" grpId="0"/>
      <p:bldP spid="39" grpId="0" animBg="1"/>
      <p:bldP spid="42" grpId="0"/>
      <p:bldP spid="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/>
          <p:nvPr/>
        </p:nvSpPr>
        <p:spPr>
          <a:xfrm rot="16200000" flipH="1" flipV="1">
            <a:off x="4379306" y="189950"/>
            <a:ext cx="2288744" cy="11047355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-1" fmla="*/ 0 w 363073"/>
              <a:gd name="connsiteY0-2" fmla="*/ 2571749 h 2571749"/>
              <a:gd name="connsiteX1-3" fmla="*/ 363073 w 363073"/>
              <a:gd name="connsiteY1-4" fmla="*/ 0 h 2571749"/>
              <a:gd name="connsiteX2-5" fmla="*/ 363073 w 363073"/>
              <a:gd name="connsiteY2-6" fmla="*/ 2571749 h 2571749"/>
              <a:gd name="connsiteX3-7" fmla="*/ 0 w 363073"/>
              <a:gd name="connsiteY3-8" fmla="*/ 2571749 h 2571749"/>
              <a:gd name="connsiteX0-9" fmla="*/ 0 w 2261321"/>
              <a:gd name="connsiteY0-10" fmla="*/ 5152904 h 5152904"/>
              <a:gd name="connsiteX1-11" fmla="*/ 2261321 w 2261321"/>
              <a:gd name="connsiteY1-12" fmla="*/ 0 h 5152904"/>
              <a:gd name="connsiteX2-13" fmla="*/ 2261321 w 2261321"/>
              <a:gd name="connsiteY2-14" fmla="*/ 2571749 h 5152904"/>
              <a:gd name="connsiteX3-15" fmla="*/ 0 w 2261321"/>
              <a:gd name="connsiteY3-16" fmla="*/ 5152904 h 5152904"/>
              <a:gd name="connsiteX0-17" fmla="*/ 0 w 2284470"/>
              <a:gd name="connsiteY0-18" fmla="*/ 5152904 h 5164478"/>
              <a:gd name="connsiteX1-19" fmla="*/ 2261321 w 2284470"/>
              <a:gd name="connsiteY1-20" fmla="*/ 0 h 5164478"/>
              <a:gd name="connsiteX2-21" fmla="*/ 2284470 w 2284470"/>
              <a:gd name="connsiteY2-22" fmla="*/ 5164478 h 5164478"/>
              <a:gd name="connsiteX3-23" fmla="*/ 0 w 2284470"/>
              <a:gd name="connsiteY3-24" fmla="*/ 5152904 h 5164478"/>
              <a:gd name="connsiteX0-25" fmla="*/ 0 w 3800753"/>
              <a:gd name="connsiteY0-26" fmla="*/ 5129755 h 5164478"/>
              <a:gd name="connsiteX1-27" fmla="*/ 3777604 w 3800753"/>
              <a:gd name="connsiteY1-28" fmla="*/ 0 h 5164478"/>
              <a:gd name="connsiteX2-29" fmla="*/ 3800753 w 3800753"/>
              <a:gd name="connsiteY2-30" fmla="*/ 5164478 h 5164478"/>
              <a:gd name="connsiteX3-31" fmla="*/ 0 w 3800753"/>
              <a:gd name="connsiteY3-32" fmla="*/ 5129755 h 5164478"/>
              <a:gd name="connsiteX0-33" fmla="*/ 0 w 4066970"/>
              <a:gd name="connsiteY0-34" fmla="*/ 5152904 h 5164478"/>
              <a:gd name="connsiteX1-35" fmla="*/ 4043821 w 4066970"/>
              <a:gd name="connsiteY1-36" fmla="*/ 0 h 5164478"/>
              <a:gd name="connsiteX2-37" fmla="*/ 4066970 w 4066970"/>
              <a:gd name="connsiteY2-38" fmla="*/ 5164478 h 5164478"/>
              <a:gd name="connsiteX3-39" fmla="*/ 0 w 4066970"/>
              <a:gd name="connsiteY3-40" fmla="*/ 5152904 h 5164478"/>
              <a:gd name="connsiteX0-41" fmla="*/ 0 w 4130470"/>
              <a:gd name="connsiteY0-42" fmla="*/ 5152904 h 5164478"/>
              <a:gd name="connsiteX1-43" fmla="*/ 4107321 w 4130470"/>
              <a:gd name="connsiteY1-44" fmla="*/ 0 h 5164478"/>
              <a:gd name="connsiteX2-45" fmla="*/ 4130470 w 4130470"/>
              <a:gd name="connsiteY2-46" fmla="*/ 5164478 h 5164478"/>
              <a:gd name="connsiteX3-47" fmla="*/ 0 w 4130470"/>
              <a:gd name="connsiteY3-48" fmla="*/ 5152904 h 5164478"/>
              <a:gd name="connsiteX0-49" fmla="*/ 0 w 4867070"/>
              <a:gd name="connsiteY0-50" fmla="*/ 5152904 h 5164478"/>
              <a:gd name="connsiteX1-51" fmla="*/ 4843921 w 4867070"/>
              <a:gd name="connsiteY1-52" fmla="*/ 0 h 5164478"/>
              <a:gd name="connsiteX2-53" fmla="*/ 4867070 w 4867070"/>
              <a:gd name="connsiteY2-54" fmla="*/ 5164478 h 5164478"/>
              <a:gd name="connsiteX3-55" fmla="*/ 0 w 4867070"/>
              <a:gd name="connsiteY3-56" fmla="*/ 5152904 h 5164478"/>
              <a:gd name="connsiteX0-57" fmla="*/ 0 w 4867070"/>
              <a:gd name="connsiteY0-58" fmla="*/ 5152904 h 5164478"/>
              <a:gd name="connsiteX1-59" fmla="*/ 4843921 w 4867070"/>
              <a:gd name="connsiteY1-60" fmla="*/ 0 h 5164478"/>
              <a:gd name="connsiteX2-61" fmla="*/ 4867070 w 4867070"/>
              <a:gd name="connsiteY2-62" fmla="*/ 5164478 h 5164478"/>
              <a:gd name="connsiteX3-63" fmla="*/ 0 w 4867070"/>
              <a:gd name="connsiteY3-64" fmla="*/ 5152904 h 5164478"/>
              <a:gd name="connsiteX0-65" fmla="*/ 0 w 4884843"/>
              <a:gd name="connsiteY0-66" fmla="*/ 5188447 h 5188447"/>
              <a:gd name="connsiteX1-67" fmla="*/ 4861694 w 4884843"/>
              <a:gd name="connsiteY1-68" fmla="*/ 0 h 5188447"/>
              <a:gd name="connsiteX2-69" fmla="*/ 4884843 w 4884843"/>
              <a:gd name="connsiteY2-70" fmla="*/ 5164478 h 5188447"/>
              <a:gd name="connsiteX3-71" fmla="*/ 0 w 4884843"/>
              <a:gd name="connsiteY3-72" fmla="*/ 5188447 h 5188447"/>
              <a:gd name="connsiteX0-73" fmla="*/ 0 w 4861694"/>
              <a:gd name="connsiteY0-74" fmla="*/ 5188447 h 5188447"/>
              <a:gd name="connsiteX1-75" fmla="*/ 4861694 w 4861694"/>
              <a:gd name="connsiteY1-76" fmla="*/ 0 h 5188447"/>
              <a:gd name="connsiteX2-77" fmla="*/ 4849299 w 4861694"/>
              <a:gd name="connsiteY2-78" fmla="*/ 5182251 h 5188447"/>
              <a:gd name="connsiteX3-79" fmla="*/ 0 w 4861694"/>
              <a:gd name="connsiteY3-80" fmla="*/ 5188447 h 5188447"/>
              <a:gd name="connsiteX0-81" fmla="*/ 0 w 4875644"/>
              <a:gd name="connsiteY0-82" fmla="*/ 5188447 h 5199465"/>
              <a:gd name="connsiteX1-83" fmla="*/ 4861694 w 4875644"/>
              <a:gd name="connsiteY1-84" fmla="*/ 0 h 5199465"/>
              <a:gd name="connsiteX2-85" fmla="*/ 4875118 w 4875644"/>
              <a:gd name="connsiteY2-86" fmla="*/ 5199465 h 5199465"/>
              <a:gd name="connsiteX3-87" fmla="*/ 0 w 4875644"/>
              <a:gd name="connsiteY3-88" fmla="*/ 5188447 h 5199465"/>
              <a:gd name="connsiteX0-89" fmla="*/ 0 w 4875936"/>
              <a:gd name="connsiteY0-90" fmla="*/ 5214268 h 5225286"/>
              <a:gd name="connsiteX1-91" fmla="*/ 4870305 w 4875936"/>
              <a:gd name="connsiteY1-92" fmla="*/ 0 h 5225286"/>
              <a:gd name="connsiteX2-93" fmla="*/ 4875118 w 4875936"/>
              <a:gd name="connsiteY2-94" fmla="*/ 5225286 h 5225286"/>
              <a:gd name="connsiteX3-95" fmla="*/ 0 w 4875936"/>
              <a:gd name="connsiteY3-96" fmla="*/ 5214268 h 5225286"/>
              <a:gd name="connsiteX0-97" fmla="*/ 0 w 4870304"/>
              <a:gd name="connsiteY0-98" fmla="*/ 5214268 h 5216678"/>
              <a:gd name="connsiteX1-99" fmla="*/ 4870305 w 4870304"/>
              <a:gd name="connsiteY1-100" fmla="*/ 0 h 5216678"/>
              <a:gd name="connsiteX2-101" fmla="*/ 4866513 w 4870304"/>
              <a:gd name="connsiteY2-102" fmla="*/ 5216678 h 5216678"/>
              <a:gd name="connsiteX3-103" fmla="*/ 0 w 4870304"/>
              <a:gd name="connsiteY3-104" fmla="*/ 5214268 h 52166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70304" h="5216678">
                <a:moveTo>
                  <a:pt x="0" y="5214268"/>
                </a:moveTo>
                <a:lnTo>
                  <a:pt x="4870305" y="0"/>
                </a:lnTo>
                <a:cubicBezTo>
                  <a:pt x="4866173" y="1727417"/>
                  <a:pt x="4870645" y="3489261"/>
                  <a:pt x="4866513" y="5216678"/>
                </a:cubicBezTo>
                <a:lnTo>
                  <a:pt x="0" y="5214268"/>
                </a:lnTo>
                <a:close/>
              </a:path>
            </a:pathLst>
          </a:custGeom>
          <a:gradFill flip="none" rotWithShape="1">
            <a:gsLst>
              <a:gs pos="91000">
                <a:schemeClr val="accent2"/>
              </a:gs>
              <a:gs pos="17000">
                <a:schemeClr val="accent1"/>
              </a:gs>
            </a:gsLst>
            <a:lin ang="4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直角三角形 2"/>
          <p:cNvSpPr/>
          <p:nvPr/>
        </p:nvSpPr>
        <p:spPr>
          <a:xfrm rot="10800000">
            <a:off x="9532307" y="0"/>
            <a:ext cx="2659693" cy="884876"/>
          </a:xfrm>
          <a:prstGeom prst="rt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" name="PA-平行四边形 17"/>
          <p:cNvSpPr/>
          <p:nvPr>
            <p:custDataLst>
              <p:tags r:id="rId1"/>
            </p:custDataLst>
          </p:nvPr>
        </p:nvSpPr>
        <p:spPr>
          <a:xfrm>
            <a:off x="1123003" y="0"/>
            <a:ext cx="3328029" cy="265471"/>
          </a:xfrm>
          <a:prstGeom prst="parallelogram">
            <a:avLst>
              <a:gd name="adj" fmla="val 61800"/>
            </a:avLst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5" name="PA-文本框 6"/>
          <p:cNvSpPr txBox="1"/>
          <p:nvPr>
            <p:custDataLst>
              <p:tags r:id="rId2"/>
            </p:custDataLst>
          </p:nvPr>
        </p:nvSpPr>
        <p:spPr>
          <a:xfrm>
            <a:off x="916525" y="625642"/>
            <a:ext cx="5784157" cy="9233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 b="1">
                <a:solidFill>
                  <a:schemeClr val="bg1"/>
                </a:solidFill>
                <a:effectLst>
                  <a:outerShdw blurRad="431800" sx="102000" sy="102000" algn="ctr" rotWithShape="0">
                    <a:srgbClr val="F3757D"/>
                  </a:outerShdw>
                </a:effectLst>
                <a:latin typeface="Source Han Sans CN Heavy" panose="020B0500000000000000" pitchFamily="34" charset="-128"/>
                <a:ea typeface="Source Han Sans CN Heavy" panose="020B0500000000000000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ekie jianheiti" panose="020F0502020204030204"/>
                <a:ea typeface="+mn-ea"/>
                <a:cs typeface="+mn-ea"/>
                <a:sym typeface="+mn-lt"/>
              </a:rPr>
              <a:t>目录 </a:t>
            </a: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ekie jianheiti" panose="020F0502020204030204"/>
                <a:ea typeface="+mn-ea"/>
                <a:cs typeface="+mn-ea"/>
                <a:sym typeface="+mn-lt"/>
              </a:rPr>
              <a:t>CONTENT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iekie jianheiti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9" name="PA-矩形 12"/>
          <p:cNvSpPr/>
          <p:nvPr>
            <p:custDataLst>
              <p:tags r:id="rId3"/>
            </p:custDataLst>
          </p:nvPr>
        </p:nvSpPr>
        <p:spPr>
          <a:xfrm>
            <a:off x="7493635" y="2517140"/>
            <a:ext cx="8006080" cy="4603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sz="2400" dirty="0" smtClean="0">
                <a:sym typeface="+mn-lt"/>
              </a:rPr>
              <a:t>认识滤镜</a:t>
            </a:r>
            <a:endParaRPr lang="zh-CN" altLang="en-US" sz="2400" smtClean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PA-矩形 14"/>
          <p:cNvSpPr/>
          <p:nvPr>
            <p:custDataLst>
              <p:tags r:id="rId4"/>
            </p:custDataLst>
          </p:nvPr>
        </p:nvSpPr>
        <p:spPr>
          <a:xfrm>
            <a:off x="7456805" y="3469640"/>
            <a:ext cx="4115435" cy="4603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+mn-ea"/>
                <a:sym typeface="+mn-ea"/>
              </a:rPr>
              <a:t>认识橡皮擦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25" y="2067920"/>
            <a:ext cx="4992872" cy="3328581"/>
          </a:xfrm>
          <a:prstGeom prst="rect">
            <a:avLst/>
          </a:prstGeom>
          <a:blipFill>
            <a:blip r:embed="rId12"/>
            <a:srcRect/>
            <a:stretch>
              <a:fillRect l="-8732" r="-8732"/>
            </a:stretch>
          </a:blipFill>
          <a:ln>
            <a:noFill/>
          </a:ln>
        </p:spPr>
      </p:pic>
      <p:sp>
        <p:nvSpPr>
          <p:cNvPr id="17" name="椭圆 16"/>
          <p:cNvSpPr/>
          <p:nvPr>
            <p:custDataLst>
              <p:tags r:id="rId5"/>
            </p:custDataLst>
          </p:nvPr>
        </p:nvSpPr>
        <p:spPr>
          <a:xfrm>
            <a:off x="6448029" y="2310728"/>
            <a:ext cx="742099" cy="742099"/>
          </a:xfrm>
          <a:prstGeom prst="ellipse">
            <a:avLst/>
          </a:pr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>
            <p:custDataLst>
              <p:tags r:id="rId6"/>
            </p:custDataLst>
          </p:nvPr>
        </p:nvSpPr>
        <p:spPr>
          <a:xfrm>
            <a:off x="6448029" y="3236893"/>
            <a:ext cx="742099" cy="742099"/>
          </a:xfrm>
          <a:prstGeom prst="ellipse">
            <a:avLst/>
          </a:pr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A-矩形 14"/>
          <p:cNvSpPr/>
          <p:nvPr>
            <p:custDataLst>
              <p:tags r:id="rId7"/>
            </p:custDataLst>
          </p:nvPr>
        </p:nvSpPr>
        <p:spPr>
          <a:xfrm>
            <a:off x="7493635" y="4441825"/>
            <a:ext cx="4115435" cy="4603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+mn-ea"/>
                <a:sym typeface="+mn-ea"/>
              </a:rPr>
              <a:t>任务实施</a:t>
            </a:r>
          </a:p>
        </p:txBody>
      </p:sp>
      <p:sp>
        <p:nvSpPr>
          <p:cNvPr id="8" name="椭圆 7"/>
          <p:cNvSpPr/>
          <p:nvPr>
            <p:custDataLst>
              <p:tags r:id="rId8"/>
            </p:custDataLst>
          </p:nvPr>
        </p:nvSpPr>
        <p:spPr>
          <a:xfrm>
            <a:off x="6466444" y="4227493"/>
            <a:ext cx="742099" cy="742099"/>
          </a:xfrm>
          <a:prstGeom prst="ellipse">
            <a:avLst/>
          </a:pr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5 -0.04583 L 2.08333E-7 0.00024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229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  <p:bldP spid="9" grpId="0"/>
      <p:bldP spid="11" grpId="0"/>
      <p:bldP spid="17" grpId="0" bldLvl="0" animBg="1"/>
      <p:bldP spid="7" grpId="0" bldLvl="0" animBg="1"/>
      <p:bldP spid="6" grpId="0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889461" y="1263766"/>
            <a:ext cx="10329487" cy="4236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一、滤镜</a:t>
            </a:r>
          </a:p>
          <a:p>
            <a:pPr indent="3048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滤镜是指可以对图片进行特效处理或增强图片效果的工具。滤镜可以在不改变原始图片像素的情况下，对图片进行一系列的处理，例如模糊、锐化、变形、光影、色彩等调整，从而改变图片的外观和质感。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灯片编号占位符 3"/>
          <p:cNvSpPr>
            <a:spLocks noGrp="1"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C19E75E-6663-4DF6-8780-5FA1457FEFCA}" type="slidenum">
              <a:rPr lang="zh-CN" altLang="en-US" smtClean="0"/>
              <a:t>5</a:t>
            </a:fld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414235" y="1155700"/>
            <a:ext cx="9125239" cy="5227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滤镜可以帮助用户快速实现一些复杂的效果，比如可以用模糊滤镜来制作出景深效果，使用液化滤镜可以进行图片的扭曲和变形，使用曝光滤镜可以调整图片的亮度和对比度，使用滤色器可以增加图片的色彩层次和渐变效果等等。总的来说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滤镜在图片处理中有着广泛的应用，能够使图片效果更加生动、美观。但需要注意的是，滤镜的过度使用也可能会导致图片过于夸张或失真，因此需要在使用滤镜时谨慎把握，避免过度处理。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灯片编号占位符 3"/>
          <p:cNvSpPr>
            <a:spLocks noGrp="1"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C19E75E-6663-4DF6-8780-5FA1457FEFCA}" type="slidenum">
              <a:rPr lang="zh-CN" altLang="en-US" smtClean="0"/>
              <a:t>6</a:t>
            </a:fld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200127" y="1207094"/>
            <a:ext cx="9381975" cy="52965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 dirty="0"/>
              <a:t>二、橡皮擦工具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00" b="1" dirty="0"/>
              <a:t>橡皮擦工具</a:t>
            </a:r>
            <a:r>
              <a:rPr lang="zh-CN" altLang="en-US" sz="2400" dirty="0"/>
              <a:t>可以将像素更改为背景色或透明。使用该工具在普通图层中进行擦除，则擦除的像素将变成透明，在</a:t>
            </a:r>
            <a:r>
              <a:rPr lang="en-US" altLang="zh-CN" sz="2400" dirty="0"/>
              <a:t>“</a:t>
            </a:r>
            <a:r>
              <a:rPr lang="zh-CN" altLang="en-US" sz="2400" dirty="0"/>
              <a:t>背景</a:t>
            </a:r>
            <a:r>
              <a:rPr lang="en-US" altLang="zh-CN" sz="2400" dirty="0"/>
              <a:t>”</a:t>
            </a:r>
            <a:r>
              <a:rPr lang="zh-CN" altLang="en-US" sz="2400" dirty="0"/>
              <a:t>图层或锁定了透明像素的图层中进行擦除，则擦除的像素将变成背景色。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400" b="1" dirty="0"/>
              <a:t>“</a:t>
            </a:r>
            <a:r>
              <a:rPr lang="zh-CN" altLang="en-US" sz="2400" b="1" dirty="0"/>
              <a:t>画笔预设</a:t>
            </a:r>
            <a:r>
              <a:rPr lang="en-US" altLang="zh-CN" sz="2400" b="1" dirty="0"/>
              <a:t>”</a:t>
            </a:r>
            <a:r>
              <a:rPr lang="zh-CN" altLang="en-US" sz="2400" b="1" dirty="0"/>
              <a:t>选取器：</a:t>
            </a:r>
            <a:r>
              <a:rPr lang="zh-CN" altLang="en-US" sz="2400" dirty="0"/>
              <a:t>可以打开</a:t>
            </a:r>
            <a:r>
              <a:rPr lang="en-US" altLang="zh-CN" sz="2400" dirty="0"/>
              <a:t>“</a:t>
            </a:r>
            <a:r>
              <a:rPr lang="zh-CN" altLang="en-US" sz="2400" dirty="0"/>
              <a:t>画笔预设</a:t>
            </a:r>
            <a:r>
              <a:rPr lang="en-US" altLang="zh-CN" sz="2400" dirty="0"/>
              <a:t>”</a:t>
            </a:r>
            <a:r>
              <a:rPr lang="zh-CN" altLang="en-US" sz="2400" dirty="0"/>
              <a:t>选取器，在其中可以设置橡皮擦样式、大小和硬度。</a:t>
            </a:r>
          </a:p>
          <a:p>
            <a:pPr indent="0" fontAlgn="auto">
              <a:lnSpc>
                <a:spcPct val="150000"/>
              </a:lnSpc>
            </a:pP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灯片编号占位符 3"/>
          <p:cNvSpPr>
            <a:spLocks noGrp="1"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C19E75E-6663-4DF6-8780-5FA1457FEFCA}" type="slidenum">
              <a:rPr lang="zh-CN" altLang="en-US" smtClean="0"/>
              <a:t>7</a:t>
            </a:fld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735974" y="1059815"/>
            <a:ext cx="8246226" cy="52965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“</a:t>
            </a:r>
            <a:r>
              <a:rPr lang="zh-CN" altLang="en-US" sz="2400" b="1" dirty="0">
                <a:sym typeface="+mn-ea"/>
              </a:rPr>
              <a:t>模式</a:t>
            </a:r>
            <a:r>
              <a:rPr lang="en-US" altLang="zh-CN" sz="2400" b="1" dirty="0">
                <a:sym typeface="+mn-ea"/>
              </a:rPr>
              <a:t>”</a:t>
            </a:r>
            <a:r>
              <a:rPr lang="zh-CN" altLang="en-US" sz="2400" b="1" dirty="0">
                <a:sym typeface="+mn-ea"/>
              </a:rPr>
              <a:t>：</a:t>
            </a:r>
            <a:r>
              <a:rPr lang="zh-CN" altLang="en-US" sz="2400" dirty="0">
                <a:sym typeface="+mn-ea"/>
              </a:rPr>
              <a:t>选择橡皮擦的种类。选择</a:t>
            </a:r>
            <a:r>
              <a:rPr lang="en-US" altLang="zh-CN" sz="2400" dirty="0">
                <a:sym typeface="+mn-ea"/>
              </a:rPr>
              <a:t>“</a:t>
            </a:r>
            <a:r>
              <a:rPr lang="zh-CN" altLang="en-US" sz="2400" dirty="0">
                <a:sym typeface="+mn-ea"/>
              </a:rPr>
              <a:t>画笔</a:t>
            </a:r>
            <a:r>
              <a:rPr lang="en-US" altLang="zh-CN" sz="2400" dirty="0">
                <a:sym typeface="+mn-ea"/>
              </a:rPr>
              <a:t>”</a:t>
            </a:r>
            <a:r>
              <a:rPr lang="zh-CN" altLang="en-US" sz="2400" dirty="0">
                <a:sym typeface="+mn-ea"/>
              </a:rPr>
              <a:t>选项时，可以创建柔边擦除效果；选择</a:t>
            </a:r>
            <a:r>
              <a:rPr lang="en-US" altLang="zh-CN" sz="2400" dirty="0">
                <a:sym typeface="+mn-ea"/>
              </a:rPr>
              <a:t>“</a:t>
            </a:r>
            <a:r>
              <a:rPr lang="zh-CN" altLang="en-US" sz="2400" dirty="0">
                <a:sym typeface="+mn-ea"/>
              </a:rPr>
              <a:t>铅笔选项</a:t>
            </a:r>
            <a:r>
              <a:rPr lang="en-US" altLang="zh-CN" sz="2400" dirty="0">
                <a:sym typeface="+mn-ea"/>
              </a:rPr>
              <a:t>”</a:t>
            </a:r>
            <a:r>
              <a:rPr lang="zh-CN" altLang="en-US" sz="2400" dirty="0">
                <a:sym typeface="+mn-ea"/>
              </a:rPr>
              <a:t>时，可以创建硬边擦除效果；选择</a:t>
            </a:r>
            <a:r>
              <a:rPr lang="en-US" altLang="zh-CN" sz="2400" dirty="0">
                <a:sym typeface="+mn-ea"/>
              </a:rPr>
              <a:t>“</a:t>
            </a:r>
            <a:r>
              <a:rPr lang="zh-CN" altLang="en-US" sz="2400" dirty="0">
                <a:sym typeface="+mn-ea"/>
              </a:rPr>
              <a:t>块</a:t>
            </a:r>
            <a:r>
              <a:rPr lang="en-US" altLang="zh-CN" sz="2400" dirty="0">
                <a:sym typeface="+mn-ea"/>
              </a:rPr>
              <a:t>”</a:t>
            </a:r>
            <a:r>
              <a:rPr lang="zh-CN" altLang="en-US" sz="2400" dirty="0">
                <a:sym typeface="+mn-ea"/>
              </a:rPr>
              <a:t>选项时，擦除的效果为块状。</a:t>
            </a:r>
            <a:endParaRPr lang="zh-CN" altLang="en-US" sz="2400" dirty="0"/>
          </a:p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“</a:t>
            </a:r>
            <a:r>
              <a:rPr lang="zh-CN" altLang="en-US" sz="2400" b="1" dirty="0">
                <a:sym typeface="+mn-ea"/>
              </a:rPr>
              <a:t>不透明度</a:t>
            </a:r>
            <a:r>
              <a:rPr lang="en-US" altLang="zh-CN" sz="2400" b="1" dirty="0">
                <a:sym typeface="+mn-ea"/>
              </a:rPr>
              <a:t>”</a:t>
            </a:r>
            <a:r>
              <a:rPr lang="zh-CN" altLang="en-US" sz="2400" b="1" dirty="0">
                <a:sym typeface="+mn-ea"/>
              </a:rPr>
              <a:t>：</a:t>
            </a:r>
            <a:r>
              <a:rPr lang="zh-CN" altLang="en-US" sz="2400" dirty="0">
                <a:sym typeface="+mn-ea"/>
              </a:rPr>
              <a:t>用来设置</a:t>
            </a:r>
            <a:r>
              <a:rPr lang="en-US" altLang="zh-CN" sz="2400" dirty="0">
                <a:sym typeface="+mn-ea"/>
              </a:rPr>
              <a:t>“</a:t>
            </a:r>
            <a:r>
              <a:rPr lang="zh-CN" altLang="en-US" sz="2400" dirty="0">
                <a:sym typeface="+mn-ea"/>
              </a:rPr>
              <a:t>橡皮擦工具</a:t>
            </a:r>
            <a:r>
              <a:rPr lang="en-US" altLang="zh-CN" sz="2400" dirty="0">
                <a:sym typeface="+mn-ea"/>
              </a:rPr>
              <a:t>”</a:t>
            </a:r>
            <a:r>
              <a:rPr lang="zh-CN" altLang="en-US" sz="2400" dirty="0">
                <a:sym typeface="+mn-ea"/>
              </a:rPr>
              <a:t>的擦除强度。设置为</a:t>
            </a:r>
            <a:r>
              <a:rPr lang="en-US" altLang="zh-CN" sz="2400" dirty="0">
                <a:sym typeface="+mn-ea"/>
              </a:rPr>
              <a:t>100%</a:t>
            </a:r>
            <a:r>
              <a:rPr lang="zh-CN" altLang="en-US" sz="2400" dirty="0">
                <a:sym typeface="+mn-ea"/>
              </a:rPr>
              <a:t>时，可以完全擦除像素。当设置</a:t>
            </a:r>
            <a:r>
              <a:rPr lang="en-US" altLang="zh-CN" sz="2400" dirty="0">
                <a:sym typeface="+mn-ea"/>
              </a:rPr>
              <a:t>“</a:t>
            </a:r>
            <a:r>
              <a:rPr lang="zh-CN" altLang="en-US" sz="2400" dirty="0">
                <a:sym typeface="+mn-ea"/>
              </a:rPr>
              <a:t>模式</a:t>
            </a:r>
            <a:r>
              <a:rPr lang="en-US" altLang="zh-CN" sz="2400" dirty="0">
                <a:sym typeface="+mn-ea"/>
              </a:rPr>
              <a:t>”</a:t>
            </a:r>
            <a:r>
              <a:rPr lang="zh-CN" altLang="en-US" sz="2400" dirty="0">
                <a:sym typeface="+mn-ea"/>
              </a:rPr>
              <a:t>为</a:t>
            </a:r>
            <a:r>
              <a:rPr lang="en-US" altLang="zh-CN" sz="2400" dirty="0">
                <a:sym typeface="+mn-ea"/>
              </a:rPr>
              <a:t>“</a:t>
            </a:r>
            <a:r>
              <a:rPr lang="zh-CN" altLang="en-US" sz="2400" dirty="0">
                <a:sym typeface="+mn-ea"/>
              </a:rPr>
              <a:t>块</a:t>
            </a:r>
            <a:r>
              <a:rPr lang="en-US" altLang="zh-CN" sz="2400" dirty="0">
                <a:sym typeface="+mn-ea"/>
              </a:rPr>
              <a:t>”</a:t>
            </a:r>
            <a:r>
              <a:rPr lang="zh-CN" altLang="en-US" sz="2400" dirty="0">
                <a:sym typeface="+mn-ea"/>
              </a:rPr>
              <a:t>时，该选项将不可用。</a:t>
            </a:r>
            <a:endParaRPr lang="zh-CN" altLang="en-US" sz="2400" dirty="0"/>
          </a:p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“</a:t>
            </a:r>
            <a:r>
              <a:rPr lang="zh-CN" altLang="en-US" sz="2400" b="1" dirty="0">
                <a:sym typeface="+mn-ea"/>
              </a:rPr>
              <a:t>流量</a:t>
            </a:r>
            <a:r>
              <a:rPr lang="en-US" altLang="zh-CN" sz="2400" b="1" dirty="0">
                <a:sym typeface="+mn-ea"/>
              </a:rPr>
              <a:t>”</a:t>
            </a:r>
            <a:r>
              <a:rPr lang="zh-CN" altLang="en-US" sz="2400" b="1" dirty="0">
                <a:sym typeface="+mn-ea"/>
              </a:rPr>
              <a:t>：</a:t>
            </a:r>
            <a:r>
              <a:rPr lang="zh-CN" altLang="en-US" sz="2400" dirty="0">
                <a:sym typeface="+mn-ea"/>
              </a:rPr>
              <a:t>用来设置</a:t>
            </a:r>
            <a:r>
              <a:rPr lang="en-US" altLang="zh-CN" sz="2400" dirty="0">
                <a:sym typeface="+mn-ea"/>
              </a:rPr>
              <a:t>“</a:t>
            </a:r>
            <a:r>
              <a:rPr lang="zh-CN" altLang="en-US" sz="2400" dirty="0">
                <a:sym typeface="+mn-ea"/>
              </a:rPr>
              <a:t>橡皮擦工具</a:t>
            </a:r>
            <a:r>
              <a:rPr lang="en-US" altLang="zh-CN" sz="2400" dirty="0">
                <a:sym typeface="+mn-ea"/>
              </a:rPr>
              <a:t>”</a:t>
            </a:r>
            <a:r>
              <a:rPr lang="zh-CN" altLang="en-US" sz="2400" dirty="0">
                <a:sym typeface="+mn-ea"/>
              </a:rPr>
              <a:t>的涂抹速度。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673330" y="2109801"/>
            <a:ext cx="4470169" cy="3098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/>
              <a:t>1</a:t>
            </a:r>
            <a:r>
              <a:rPr lang="zh-CN" altLang="en-US" sz="2000" dirty="0"/>
              <a:t>）新建大小为</a:t>
            </a:r>
            <a:r>
              <a:rPr lang="en-US" altLang="zh-CN" sz="2000" dirty="0"/>
              <a:t>790</a:t>
            </a:r>
            <a:r>
              <a:rPr lang="zh-CN" altLang="en-US" sz="2000" dirty="0"/>
              <a:t>像素</a:t>
            </a:r>
            <a:r>
              <a:rPr lang="en-US" altLang="zh-CN" sz="2000" dirty="0"/>
              <a:t>*10000</a:t>
            </a:r>
            <a:r>
              <a:rPr lang="zh-CN" altLang="en-US" sz="2000" dirty="0"/>
              <a:t>像素、分辨率为</a:t>
            </a:r>
            <a:r>
              <a:rPr lang="en-US" altLang="zh-CN" sz="2000" dirty="0"/>
              <a:t>“72</a:t>
            </a:r>
            <a:r>
              <a:rPr lang="zh-CN" altLang="en-US" sz="2000" dirty="0"/>
              <a:t>像素</a:t>
            </a:r>
            <a:r>
              <a:rPr lang="en-US" altLang="zh-CN" sz="2000" dirty="0"/>
              <a:t>”</a:t>
            </a:r>
            <a:r>
              <a:rPr lang="zh-CN" altLang="en-US" sz="2000" dirty="0"/>
              <a:t>、颜色模式为</a:t>
            </a:r>
            <a:r>
              <a:rPr lang="en-US" altLang="zh-CN" sz="2000" dirty="0"/>
              <a:t>“RGB</a:t>
            </a:r>
            <a:r>
              <a:rPr lang="zh-CN" altLang="en-US" sz="2000" dirty="0"/>
              <a:t>颜色</a:t>
            </a:r>
            <a:r>
              <a:rPr lang="en-US" altLang="zh-CN" sz="2000" dirty="0"/>
              <a:t>”</a:t>
            </a:r>
            <a:r>
              <a:rPr lang="zh-CN" altLang="en-US" sz="2000" dirty="0"/>
              <a:t>、名为</a:t>
            </a:r>
            <a:r>
              <a:rPr lang="en-US" altLang="zh-CN" sz="2000" dirty="0"/>
              <a:t>“</a:t>
            </a:r>
            <a:r>
              <a:rPr lang="zh-CN" altLang="en-US" sz="2000" dirty="0"/>
              <a:t>拍立得详情页</a:t>
            </a:r>
            <a:r>
              <a:rPr lang="en-US" altLang="zh-CN" sz="2000" dirty="0"/>
              <a:t>”</a:t>
            </a:r>
            <a:r>
              <a:rPr lang="zh-CN" altLang="en-US" sz="2000" dirty="0"/>
              <a:t>的文件。</a:t>
            </a:r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）为详情页填充背景色，设置前景色为浅绿色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235</a:t>
            </a:r>
            <a:r>
              <a:rPr lang="zh-CN" altLang="en-US" sz="2000" dirty="0"/>
              <a:t>、</a:t>
            </a:r>
            <a:r>
              <a:rPr lang="en-US" altLang="zh-CN" sz="2000" dirty="0"/>
              <a:t>255</a:t>
            </a:r>
            <a:r>
              <a:rPr lang="zh-CN" altLang="en-US" sz="2000" dirty="0"/>
              <a:t>、</a:t>
            </a:r>
            <a:r>
              <a:rPr lang="en-US" altLang="zh-CN" sz="2000" dirty="0"/>
              <a:t>247</a:t>
            </a:r>
            <a:r>
              <a:rPr lang="zh-CN" altLang="en-US" sz="2000" dirty="0"/>
              <a:t>），使用快捷键【</a:t>
            </a:r>
            <a:r>
              <a:rPr lang="en-US" altLang="zh-CN" sz="2000" dirty="0" err="1"/>
              <a:t>Alt+Delete</a:t>
            </a:r>
            <a:r>
              <a:rPr lang="zh-CN" altLang="en-US" sz="2000" dirty="0"/>
              <a:t>】进行颜色填充，如图</a:t>
            </a:r>
            <a:r>
              <a:rPr lang="en-US" altLang="zh-CN" sz="2000" dirty="0"/>
              <a:t>1</a:t>
            </a:r>
            <a:r>
              <a:rPr lang="zh-CN" altLang="en-US" sz="2000" dirty="0"/>
              <a:t>所示。</a:t>
            </a:r>
          </a:p>
        </p:txBody>
      </p:sp>
      <p:pic>
        <p:nvPicPr>
          <p:cNvPr id="427" name="图片 4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780" y="1434465"/>
            <a:ext cx="5427980" cy="381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18" name="直角三角形 17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直角三角形 24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6" name="图片 25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1504132" y="2046415"/>
            <a:ext cx="8961120" cy="53384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）制作商品广告区页面。选择矩形工具，绘制一个矩形作为该区域的背景，并填充为蓝色</a:t>
            </a:r>
            <a:r>
              <a:rPr lang="en-US" altLang="zh-CN" sz="2000" dirty="0"/>
              <a:t>RGB</a:t>
            </a:r>
            <a:r>
              <a:rPr lang="zh-CN" altLang="en-US" sz="2000" dirty="0"/>
              <a:t>（</a:t>
            </a:r>
            <a:r>
              <a:rPr lang="en-US" altLang="zh-CN" sz="2000" dirty="0"/>
              <a:t>161</a:t>
            </a:r>
            <a:r>
              <a:rPr lang="zh-CN" altLang="en-US" sz="2000" dirty="0"/>
              <a:t>、</a:t>
            </a:r>
            <a:r>
              <a:rPr lang="en-US" altLang="zh-CN" sz="2000" dirty="0"/>
              <a:t>218</a:t>
            </a:r>
            <a:r>
              <a:rPr lang="zh-CN" altLang="en-US" sz="2000" dirty="0"/>
              <a:t>、</a:t>
            </a:r>
            <a:r>
              <a:rPr lang="en-US" altLang="zh-CN" sz="2000" dirty="0"/>
              <a:t>196</a:t>
            </a:r>
            <a:r>
              <a:rPr lang="zh-CN" altLang="en-US" sz="2000" dirty="0"/>
              <a:t>）。接下来为该页面区域添加一个窗户的光影特效。新建一个图层，选择矩形工具，绘制一个矩形，并填充为白色。按住</a:t>
            </a:r>
            <a:r>
              <a:rPr lang="en-US" altLang="zh-CN" sz="2000" dirty="0"/>
              <a:t>Alt</a:t>
            </a:r>
            <a:r>
              <a:rPr lang="zh-CN" altLang="en-US" sz="2000" dirty="0"/>
              <a:t>键复制白色矩形，排列如图</a:t>
            </a:r>
            <a:r>
              <a:rPr lang="en-US" altLang="zh-CN" sz="2000" dirty="0"/>
              <a:t>1</a:t>
            </a:r>
            <a:r>
              <a:rPr lang="zh-CN" altLang="en-US" sz="2000" dirty="0"/>
              <a:t>所示。选中四个矩形图层，右键选择【合并图层】命令。然后选择</a:t>
            </a:r>
            <a:r>
              <a:rPr lang="en-US" altLang="zh-CN" sz="2000" dirty="0"/>
              <a:t>“</a:t>
            </a:r>
            <a:r>
              <a:rPr lang="zh-CN" altLang="en-US" sz="2000" dirty="0"/>
              <a:t>滤镜</a:t>
            </a:r>
            <a:r>
              <a:rPr lang="en-US" altLang="zh-CN" sz="2000" dirty="0"/>
              <a:t>”|“</a:t>
            </a:r>
            <a:r>
              <a:rPr lang="zh-CN" altLang="en-US" sz="2000" dirty="0"/>
              <a:t>模糊</a:t>
            </a:r>
            <a:r>
              <a:rPr lang="en-US" altLang="zh-CN" sz="2000" dirty="0"/>
              <a:t>”|“</a:t>
            </a:r>
            <a:r>
              <a:rPr lang="zh-CN" altLang="en-US" sz="2000" dirty="0"/>
              <a:t>高斯模糊</a:t>
            </a:r>
            <a:r>
              <a:rPr lang="en-US" altLang="zh-CN" sz="2000" dirty="0"/>
              <a:t>”</a:t>
            </a:r>
            <a:r>
              <a:rPr lang="zh-CN" altLang="en-US" sz="2000" dirty="0"/>
              <a:t>命令，如图</a:t>
            </a:r>
            <a:r>
              <a:rPr lang="en-US" altLang="zh-CN" sz="2000" dirty="0"/>
              <a:t>2</a:t>
            </a:r>
            <a:r>
              <a:rPr lang="zh-CN" altLang="en-US" sz="2000" dirty="0"/>
              <a:t>所示。接着使用快捷键【</a:t>
            </a:r>
            <a:r>
              <a:rPr lang="en-US" altLang="zh-CN" sz="2000" dirty="0" err="1"/>
              <a:t>Ctrl+T</a:t>
            </a:r>
            <a:r>
              <a:rPr lang="zh-CN" altLang="en-US" sz="2000" dirty="0"/>
              <a:t>】选中后右键，选择【透视】，透视【变形】后，降低透明度。最后设置图层混合模式为【叠加】，最终效果如图</a:t>
            </a:r>
            <a:r>
              <a:rPr lang="en-US" altLang="zh-CN" sz="2000" dirty="0"/>
              <a:t>3</a:t>
            </a:r>
            <a:r>
              <a:rPr lang="zh-CN" altLang="en-US" sz="2000" dirty="0"/>
              <a:t>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灰商务工作汇报PPT模板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3.70937007874016,&quot;left&quot;:507.7188188976378,&quot;top&quot;:181.94708661417323,&quot;width&quot;:712.731181102362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4,&quot;left&quot;:426.6,&quot;top&quot;:86.7,&quot;width&quot;:518.4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4,&quot;left&quot;:426.6,&quot;top&quot;:86.7,&quot;width&quot;:518.4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4,&quot;left&quot;:426.6,&quot;top&quot;:86.7,&quot;width&quot;:518.4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KSO_WM_DIAGRAM_VIRTUALLY_FRAME" val="{&quot;height&quot;:213.70937007874016,&quot;left&quot;:507.7188188976378,&quot;top&quot;:181.94708661417323,&quot;width&quot;:712.731181102362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KSO_WM_DIAGRAM_VIRTUALLY_FRAME" val="{&quot;height&quot;:213.70937007874016,&quot;left&quot;:507.7188188976378,&quot;top&quot;:181.94708661417323,&quot;width&quot;:712.731181102362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3.70937007874016,&quot;left&quot;:507.7188188976378,&quot;top&quot;:181.94708661417323,&quot;width&quot;:712.731181102362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3.70937007874016,&quot;left&quot;:507.7188188976378,&quot;top&quot;:181.94708661417323,&quot;width&quot;:712.731181102362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KSO_WM_DIAGRAM_VIRTUALLY_FRAME" val="{&quot;height&quot;:213.70937007874016,&quot;left&quot;:507.7188188976378,&quot;top&quot;:181.94708661417323,&quot;width&quot;:712.7311811023621}"/>
</p:tagLst>
</file>

<file path=ppt/theme/theme1.xml><?xml version="1.0" encoding="utf-8"?>
<a:theme xmlns:a="http://schemas.openxmlformats.org/drawingml/2006/main" name="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2498</Words>
  <Application>Microsoft Office PowerPoint</Application>
  <PresentationFormat>宽屏</PresentationFormat>
  <Paragraphs>69</Paragraphs>
  <Slides>26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iekie jianheiti</vt:lpstr>
      <vt:lpstr>zihun59hao-chuangcuhei</vt:lpstr>
      <vt:lpstr>等线</vt:lpstr>
      <vt:lpstr>宋体</vt:lpstr>
      <vt:lpstr>微软雅黑</vt:lpstr>
      <vt:lpstr>印品黑体</vt:lpstr>
      <vt:lpstr>Arial</vt:lpstr>
      <vt:lpstr>Calibri</vt:lpstr>
      <vt:lpstr>Office 主题​​</vt:lpstr>
      <vt:lpstr>1_Office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蓝灰商务工作汇报PPT模板1</dc:title>
  <dc:creator>andy</dc:creator>
  <cp:lastModifiedBy>tf</cp:lastModifiedBy>
  <cp:revision>560</cp:revision>
  <dcterms:created xsi:type="dcterms:W3CDTF">2019-04-09T06:58:00Z</dcterms:created>
  <dcterms:modified xsi:type="dcterms:W3CDTF">2025-02-24T08:37:18Z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6600DA2743B54B9181B5E7F4B2DDD864_12</vt:lpwstr>
  </property>
</Properties>
</file>